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Lst>
  <p:sldSz cy="5143500" cx="9144000"/>
  <p:notesSz cx="6858000" cy="9144000"/>
  <p:embeddedFontLst>
    <p:embeddedFont>
      <p:font typeface="Proxima Nova"/>
      <p:regular r:id="rId87"/>
      <p:bold r:id="rId88"/>
      <p:italic r:id="rId89"/>
      <p:boldItalic r:id="rId90"/>
    </p:embeddedFont>
    <p:embeddedFont>
      <p:font typeface="Nunito"/>
      <p:regular r:id="rId91"/>
      <p:bold r:id="rId92"/>
      <p:italic r:id="rId93"/>
      <p:boldItalic r:id="rId9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42A003F-0798-417C-B5FD-6C7207EC4363}">
  <a:tblStyle styleId="{642A003F-0798-417C-B5FD-6C7207EC436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E5D17640-CA32-46B3-94B7-092CB7238C73}" styleName="Table_1">
    <a:wholeTbl>
      <a:tcTxStyle>
        <a:font>
          <a:latin typeface="Arial"/>
          <a:ea typeface="Arial"/>
          <a:cs typeface="Arial"/>
        </a:font>
        <a:srgbClr val="000000"/>
      </a:tcTxStyle>
      <a:tcStyle>
        <a:tcBdr>
          <a:left>
            <a:ln cap="flat" cmpd="sng" w="12700">
              <a:solidFill>
                <a:srgbClr val="9E9E9E"/>
              </a:solidFill>
              <a:prstDash val="solid"/>
              <a:round/>
              <a:headEnd len="sm" w="sm" type="none"/>
              <a:tailEnd len="sm" w="sm" type="none"/>
            </a:ln>
          </a:left>
          <a:right>
            <a:ln cap="flat" cmpd="sng" w="12700">
              <a:solidFill>
                <a:srgbClr val="9E9E9E"/>
              </a:solidFill>
              <a:prstDash val="solid"/>
              <a:round/>
              <a:headEnd len="sm" w="sm" type="none"/>
              <a:tailEnd len="sm" w="sm" type="none"/>
            </a:ln>
          </a:right>
          <a:top>
            <a:ln cap="flat" cmpd="sng" w="12700">
              <a:solidFill>
                <a:srgbClr val="9E9E9E"/>
              </a:solidFill>
              <a:prstDash val="solid"/>
              <a:round/>
              <a:headEnd len="sm" w="sm" type="none"/>
              <a:tailEnd len="sm" w="sm" type="none"/>
            </a:ln>
          </a:top>
          <a:bottom>
            <a:ln cap="flat" cmpd="sng" w="12700">
              <a:solidFill>
                <a:srgbClr val="9E9E9E"/>
              </a:solidFill>
              <a:prstDash val="solid"/>
              <a:round/>
              <a:headEnd len="sm" w="sm" type="none"/>
              <a:tailEnd len="sm" w="sm" type="none"/>
            </a:ln>
          </a:bottom>
          <a:insideH>
            <a:ln cap="flat" cmpd="sng" w="12700">
              <a:solidFill>
                <a:srgbClr val="9E9E9E"/>
              </a:solidFill>
              <a:prstDash val="solid"/>
              <a:round/>
              <a:headEnd len="sm" w="sm" type="none"/>
              <a:tailEnd len="sm" w="sm" type="none"/>
            </a:ln>
          </a:insideH>
          <a:insideV>
            <a:ln cap="flat" cmpd="sng" w="12700">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slide" Target="slides/slide78.xml"/><Relationship Id="rId83" Type="http://schemas.openxmlformats.org/officeDocument/2006/relationships/slide" Target="slides/slide77.xml"/><Relationship Id="rId42" Type="http://schemas.openxmlformats.org/officeDocument/2006/relationships/slide" Target="slides/slide36.xml"/><Relationship Id="rId86" Type="http://schemas.openxmlformats.org/officeDocument/2006/relationships/slide" Target="slides/slide80.xml"/><Relationship Id="rId41" Type="http://schemas.openxmlformats.org/officeDocument/2006/relationships/slide" Target="slides/slide35.xml"/><Relationship Id="rId85" Type="http://schemas.openxmlformats.org/officeDocument/2006/relationships/slide" Target="slides/slide79.xml"/><Relationship Id="rId44" Type="http://schemas.openxmlformats.org/officeDocument/2006/relationships/slide" Target="slides/slide38.xml"/><Relationship Id="rId88" Type="http://schemas.openxmlformats.org/officeDocument/2006/relationships/font" Target="fonts/ProximaNova-bold.fntdata"/><Relationship Id="rId43" Type="http://schemas.openxmlformats.org/officeDocument/2006/relationships/slide" Target="slides/slide37.xml"/><Relationship Id="rId87" Type="http://schemas.openxmlformats.org/officeDocument/2006/relationships/font" Target="fonts/ProximaNova-regular.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ProximaNova-italic.fntdata"/><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slide" Target="slides/slide73.xml"/><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94" Type="http://schemas.openxmlformats.org/officeDocument/2006/relationships/font" Target="fonts/Nunito-boldItalic.fntdata"/><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Nunito-regular.fntdata"/><Relationship Id="rId90" Type="http://schemas.openxmlformats.org/officeDocument/2006/relationships/font" Target="fonts/ProximaNova-boldItalic.fntdata"/><Relationship Id="rId93" Type="http://schemas.openxmlformats.org/officeDocument/2006/relationships/font" Target="fonts/Nunito-italic.fntdata"/><Relationship Id="rId92" Type="http://schemas.openxmlformats.org/officeDocument/2006/relationships/font" Target="fonts/Nunito-bold.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gif>
</file>

<file path=ppt/media/image24.png>
</file>

<file path=ppt/media/image25.png>
</file>

<file path=ppt/media/image26.png>
</file>

<file path=ppt/media/image27.jpg>
</file>

<file path=ppt/media/image28.png>
</file>

<file path=ppt/media/image29.png>
</file>

<file path=ppt/media/image3.jpg>
</file>

<file path=ppt/media/image30.png>
</file>

<file path=ppt/media/image31.png>
</file>

<file path=ppt/media/image32.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6b5f6bbf96_0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6b5f6bbf96_0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6b5f6bbf96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6b5f6bbf96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6b5f6bbf96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6b5f6bbf96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6b5f6bbf96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6b5f6bbf96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6b5f6bbf96_0_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6b5f6bbf96_0_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6b5f6bbf96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6b5f6bbf96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6b5f6bbf96_0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6b5f6bbf96_0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KNN Algorithm</a:t>
            </a:r>
            <a:endParaRPr/>
          </a:p>
          <a:p>
            <a:pPr indent="-298450" lvl="0" marL="457200" rtl="0" algn="l">
              <a:spcBef>
                <a:spcPts val="0"/>
              </a:spcBef>
              <a:spcAft>
                <a:spcPts val="0"/>
              </a:spcAft>
              <a:buSzPts val="1100"/>
              <a:buAutoNum type="arabicPeriod"/>
            </a:pPr>
            <a:r>
              <a:rPr lang="en"/>
              <a:t>Regression - Polynomial</a:t>
            </a:r>
            <a:endParaRPr/>
          </a:p>
          <a:p>
            <a:pPr indent="-298450" lvl="0" marL="457200" rtl="0" algn="l">
              <a:spcBef>
                <a:spcPts val="0"/>
              </a:spcBef>
              <a:spcAft>
                <a:spcPts val="0"/>
              </a:spcAft>
              <a:buSzPts val="1100"/>
              <a:buAutoNum type="arabicPeriod"/>
            </a:pPr>
            <a:r>
              <a:rPr lang="en"/>
              <a:t>K-means Algorithm</a:t>
            </a:r>
            <a:endParaRPr/>
          </a:p>
          <a:p>
            <a:pPr indent="-298450" lvl="0" marL="457200" rtl="0" algn="l">
              <a:spcBef>
                <a:spcPts val="0"/>
              </a:spcBef>
              <a:spcAft>
                <a:spcPts val="0"/>
              </a:spcAft>
              <a:buSzPts val="1100"/>
              <a:buAutoNum type="arabicPeriod"/>
            </a:pPr>
            <a:r>
              <a:rPr lang="en"/>
              <a:t>Association rule mining &amp; Apriori Algorithm</a:t>
            </a:r>
            <a:endParaRPr/>
          </a:p>
          <a:p>
            <a:pPr indent="-298450" lvl="0" marL="457200" rtl="0" algn="l">
              <a:spcBef>
                <a:spcPts val="0"/>
              </a:spcBef>
              <a:spcAft>
                <a:spcPts val="0"/>
              </a:spcAft>
              <a:buSzPts val="1100"/>
              <a:buAutoNum type="arabicPeriod"/>
            </a:pPr>
            <a:r>
              <a:rPr lang="en"/>
              <a:t>Q-Learning</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6b5f6bbf96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6b5f6bbf96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0b6844ad21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0b6844ad21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0b6844ad21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0b6844ad21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0b6844ad21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0b6844ad21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b3e5cf682f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b3e5cf682f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b3e5cf682f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b3e5cf682f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b3e5cf682f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b3e5cf682f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b3e5cf682f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b3e5cf682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b3e5cf682f_0_5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b3e5cf682f_0_5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3e5cf682f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b3e5cf682f_0_2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b4b40ae9d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gb4b40ae9d8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b3e5cf682f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b3e5cf682f_0_3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b3e5cf682f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gb3e5cf682f_0_3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b3e5cf682f_0_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5" name="Google Shape;255;gb3e5cf682f_0_3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b4b40ae9d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b4b40ae9d8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6b5f6bbf96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6b5f6bbf96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b3e5cf682f_0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gb3e5cf682f_0_5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b3e5cf682f_0_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b3e5cf682f_0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b3e5cf682f_0_5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gb3e5cf682f_0_5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0b6844ad21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g10b6844ad21_0_2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b4b40ae9d8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gb4b40ae9d8_0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b3e5cf682f_0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b3e5cf682f_0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b3e5cf682f_0_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b3e5cf682f_0_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b3e5cf682f_0_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b3e5cf682f_0_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0b6844ad21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0b6844ad21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79a232354da44e74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79a232354da44e7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6b5f6bbf96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6b5f6bbf96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79a232354da44e7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79a232354da44e7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10b6844ad21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0b6844ad21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b3e5cf682f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b3e5cf682f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0b6844ad21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g10b6844ad21_0_2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0b6844ad21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10b6844ad21_0_2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10b6844ad21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 name="Google Shape;362;g10b6844ad21_0_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How often should I update my model?</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0b6844ad21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0b6844ad21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0b6844ad21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0b6844ad21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0b6844ad21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0b6844ad21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0b6844ad21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 name="Google Shape;387;g10b6844ad21_0_3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Apply DevOps techniques to ML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6b5f6bbf96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6b5f6bbf96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10b6844ad21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3" name="Google Shape;393;g10b6844ad21_0_3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0b6844ad21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0b6844ad21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10b6844ad21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10b6844ad21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b3e5cf682f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gb3e5cf682f_0_4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6b5f6bbf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6b5f6bbf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6b5f6bbf9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16b5f6bbf9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6b5f6bbf9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16b5f6bbf9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6b5f6bbf9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6b5f6bbf9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16b5f6bbf9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16b5f6bbf9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16b5f6bbf96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16b5f6bbf96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6b5f6bbf96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6b5f6bbf96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16b5f6bbf9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16b5f6bbf9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16b5f6bbf96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16b5f6bbf96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16b5f6bbf9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16b5f6bbf9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16b5f6bbf9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16b5f6bbf9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16b5f6bbf96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16b5f6bbf96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16b5f6bbf96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16b5f6bbf96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16b5f6bbf96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16b5f6bbf96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16b5f6bbf96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16b5f6bbf96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16b5f6bbf96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 name="Google Shape;602;g16b5f6bbf96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16b5f6bbf96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16b5f6bbf96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6b5f6bbf96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6b5f6bbf96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16b5f6bbf96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16b5f6bbf96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6b5f6bbf96_0_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6b5f6bbf96_0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16b5f6bbf96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16b5f6bbf96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2" name="Shape 642"/>
        <p:cNvGrpSpPr/>
        <p:nvPr/>
      </p:nvGrpSpPr>
      <p:grpSpPr>
        <a:xfrm>
          <a:off x="0" y="0"/>
          <a:ext cx="0" cy="0"/>
          <a:chOff x="0" y="0"/>
          <a:chExt cx="0" cy="0"/>
        </a:xfrm>
      </p:grpSpPr>
      <p:sp>
        <p:nvSpPr>
          <p:cNvPr id="643" name="Google Shape;643;g16b5f6bbf96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4" name="Google Shape;644;g16b5f6bbf96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16b5f6bbf96_0_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16b5f6bbf96_0_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Only Problem with bigger companies - more existing tools, slow in adopting new tools. No legacy system - fresh ML, but if there’s existing system you have to prove ML is better, a hurdle that the original system never had to overcome.</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16b5f6bbf96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16b5f6bbf96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16b5f6bbf96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16b5f6bbf96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 name="Shape 666"/>
        <p:cNvGrpSpPr/>
        <p:nvPr/>
      </p:nvGrpSpPr>
      <p:grpSpPr>
        <a:xfrm>
          <a:off x="0" y="0"/>
          <a:ext cx="0" cy="0"/>
          <a:chOff x="0" y="0"/>
          <a:chExt cx="0" cy="0"/>
        </a:xfrm>
      </p:grpSpPr>
      <p:sp>
        <p:nvSpPr>
          <p:cNvPr id="667" name="Google Shape;667;g16b5f6bbf96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16b5f6bbf96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16b5f6bbf96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16b5f6bbf96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 name="Shape 678"/>
        <p:cNvGrpSpPr/>
        <p:nvPr/>
      </p:nvGrpSpPr>
      <p:grpSpPr>
        <a:xfrm>
          <a:off x="0" y="0"/>
          <a:ext cx="0" cy="0"/>
          <a:chOff x="0" y="0"/>
          <a:chExt cx="0" cy="0"/>
        </a:xfrm>
      </p:grpSpPr>
      <p:sp>
        <p:nvSpPr>
          <p:cNvPr id="679" name="Google Shape;679;g16b5f6bbf96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0" name="Google Shape;680;g16b5f6bbf96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6b5f6bbf96_0_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6b5f6bbf96_0_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g16b5f6bbf96_0_383: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g16b5f6bbf96_0_3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6b5f6bbf96_0_5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6b5f6bbf96_0_5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Font typeface="Nunito"/>
              <a:buNone/>
              <a:defRPr sz="5200">
                <a:latin typeface="Nunito"/>
                <a:ea typeface="Nunito"/>
                <a:cs typeface="Nunito"/>
                <a:sym typeface="Nunito"/>
              </a:defRPr>
            </a:lvl1pPr>
            <a:lvl2pPr lvl="1" algn="ctr">
              <a:spcBef>
                <a:spcPts val="0"/>
              </a:spcBef>
              <a:spcAft>
                <a:spcPts val="0"/>
              </a:spcAft>
              <a:buSzPts val="5200"/>
              <a:buFont typeface="Nunito"/>
              <a:buNone/>
              <a:defRPr sz="5200">
                <a:latin typeface="Nunito"/>
                <a:ea typeface="Nunito"/>
                <a:cs typeface="Nunito"/>
                <a:sym typeface="Nunito"/>
              </a:defRPr>
            </a:lvl2pPr>
            <a:lvl3pPr lvl="2" algn="ctr">
              <a:spcBef>
                <a:spcPts val="0"/>
              </a:spcBef>
              <a:spcAft>
                <a:spcPts val="0"/>
              </a:spcAft>
              <a:buSzPts val="5200"/>
              <a:buFont typeface="Nunito"/>
              <a:buNone/>
              <a:defRPr sz="5200">
                <a:latin typeface="Nunito"/>
                <a:ea typeface="Nunito"/>
                <a:cs typeface="Nunito"/>
                <a:sym typeface="Nunito"/>
              </a:defRPr>
            </a:lvl3pPr>
            <a:lvl4pPr lvl="3" algn="ctr">
              <a:spcBef>
                <a:spcPts val="0"/>
              </a:spcBef>
              <a:spcAft>
                <a:spcPts val="0"/>
              </a:spcAft>
              <a:buSzPts val="5200"/>
              <a:buFont typeface="Nunito"/>
              <a:buNone/>
              <a:defRPr sz="5200">
                <a:latin typeface="Nunito"/>
                <a:ea typeface="Nunito"/>
                <a:cs typeface="Nunito"/>
                <a:sym typeface="Nunito"/>
              </a:defRPr>
            </a:lvl4pPr>
            <a:lvl5pPr lvl="4" algn="ctr">
              <a:spcBef>
                <a:spcPts val="0"/>
              </a:spcBef>
              <a:spcAft>
                <a:spcPts val="0"/>
              </a:spcAft>
              <a:buSzPts val="5200"/>
              <a:buFont typeface="Nunito"/>
              <a:buNone/>
              <a:defRPr sz="5200">
                <a:latin typeface="Nunito"/>
                <a:ea typeface="Nunito"/>
                <a:cs typeface="Nunito"/>
                <a:sym typeface="Nunito"/>
              </a:defRPr>
            </a:lvl5pPr>
            <a:lvl6pPr lvl="5" algn="ctr">
              <a:spcBef>
                <a:spcPts val="0"/>
              </a:spcBef>
              <a:spcAft>
                <a:spcPts val="0"/>
              </a:spcAft>
              <a:buSzPts val="5200"/>
              <a:buFont typeface="Nunito"/>
              <a:buNone/>
              <a:defRPr sz="5200">
                <a:latin typeface="Nunito"/>
                <a:ea typeface="Nunito"/>
                <a:cs typeface="Nunito"/>
                <a:sym typeface="Nunito"/>
              </a:defRPr>
            </a:lvl6pPr>
            <a:lvl7pPr lvl="6" algn="ctr">
              <a:spcBef>
                <a:spcPts val="0"/>
              </a:spcBef>
              <a:spcAft>
                <a:spcPts val="0"/>
              </a:spcAft>
              <a:buSzPts val="5200"/>
              <a:buFont typeface="Nunito"/>
              <a:buNone/>
              <a:defRPr sz="5200">
                <a:latin typeface="Nunito"/>
                <a:ea typeface="Nunito"/>
                <a:cs typeface="Nunito"/>
                <a:sym typeface="Nunito"/>
              </a:defRPr>
            </a:lvl7pPr>
            <a:lvl8pPr lvl="7" algn="ctr">
              <a:spcBef>
                <a:spcPts val="0"/>
              </a:spcBef>
              <a:spcAft>
                <a:spcPts val="0"/>
              </a:spcAft>
              <a:buSzPts val="5200"/>
              <a:buFont typeface="Nunito"/>
              <a:buNone/>
              <a:defRPr sz="5200">
                <a:latin typeface="Nunito"/>
                <a:ea typeface="Nunito"/>
                <a:cs typeface="Nunito"/>
                <a:sym typeface="Nunito"/>
              </a:defRPr>
            </a:lvl8pPr>
            <a:lvl9pPr lvl="8" algn="ctr">
              <a:spcBef>
                <a:spcPts val="0"/>
              </a:spcBef>
              <a:spcAft>
                <a:spcPts val="0"/>
              </a:spcAft>
              <a:buSzPts val="5200"/>
              <a:buFont typeface="Nunito"/>
              <a:buNone/>
              <a:defRPr sz="5200">
                <a:latin typeface="Nunito"/>
                <a:ea typeface="Nunito"/>
                <a:cs typeface="Nunito"/>
                <a:sym typeface="Nunito"/>
              </a:defRPr>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2800"/>
              <a:buFont typeface="Nunito"/>
              <a:buNone/>
              <a:defRPr sz="2800">
                <a:solidFill>
                  <a:srgbClr val="000000"/>
                </a:solidFill>
                <a:latin typeface="Nunito"/>
                <a:ea typeface="Nunito"/>
                <a:cs typeface="Nunito"/>
                <a:sym typeface="Nunito"/>
              </a:defRPr>
            </a:lvl1pPr>
            <a:lvl2pPr lvl="1" algn="ctr">
              <a:lnSpc>
                <a:spcPct val="100000"/>
              </a:lnSpc>
              <a:spcBef>
                <a:spcPts val="0"/>
              </a:spcBef>
              <a:spcAft>
                <a:spcPts val="0"/>
              </a:spcAft>
              <a:buSzPts val="2800"/>
              <a:buFont typeface="Nunito"/>
              <a:buNone/>
              <a:defRPr sz="2800">
                <a:latin typeface="Nunito"/>
                <a:ea typeface="Nunito"/>
                <a:cs typeface="Nunito"/>
                <a:sym typeface="Nunito"/>
              </a:defRPr>
            </a:lvl2pPr>
            <a:lvl3pPr lvl="2" algn="ctr">
              <a:lnSpc>
                <a:spcPct val="100000"/>
              </a:lnSpc>
              <a:spcBef>
                <a:spcPts val="0"/>
              </a:spcBef>
              <a:spcAft>
                <a:spcPts val="0"/>
              </a:spcAft>
              <a:buSzPts val="2800"/>
              <a:buFont typeface="Nunito"/>
              <a:buNone/>
              <a:defRPr sz="2800">
                <a:latin typeface="Nunito"/>
                <a:ea typeface="Nunito"/>
                <a:cs typeface="Nunito"/>
                <a:sym typeface="Nunito"/>
              </a:defRPr>
            </a:lvl3pPr>
            <a:lvl4pPr lvl="3" algn="ctr">
              <a:lnSpc>
                <a:spcPct val="100000"/>
              </a:lnSpc>
              <a:spcBef>
                <a:spcPts val="0"/>
              </a:spcBef>
              <a:spcAft>
                <a:spcPts val="0"/>
              </a:spcAft>
              <a:buSzPts val="2800"/>
              <a:buFont typeface="Nunito"/>
              <a:buNone/>
              <a:defRPr sz="2800">
                <a:latin typeface="Nunito"/>
                <a:ea typeface="Nunito"/>
                <a:cs typeface="Nunito"/>
                <a:sym typeface="Nunito"/>
              </a:defRPr>
            </a:lvl4pPr>
            <a:lvl5pPr lvl="4" algn="ctr">
              <a:lnSpc>
                <a:spcPct val="100000"/>
              </a:lnSpc>
              <a:spcBef>
                <a:spcPts val="0"/>
              </a:spcBef>
              <a:spcAft>
                <a:spcPts val="0"/>
              </a:spcAft>
              <a:buSzPts val="2800"/>
              <a:buFont typeface="Nunito"/>
              <a:buNone/>
              <a:defRPr sz="2800">
                <a:latin typeface="Nunito"/>
                <a:ea typeface="Nunito"/>
                <a:cs typeface="Nunito"/>
                <a:sym typeface="Nunito"/>
              </a:defRPr>
            </a:lvl5pPr>
            <a:lvl6pPr lvl="5" algn="ctr">
              <a:lnSpc>
                <a:spcPct val="100000"/>
              </a:lnSpc>
              <a:spcBef>
                <a:spcPts val="0"/>
              </a:spcBef>
              <a:spcAft>
                <a:spcPts val="0"/>
              </a:spcAft>
              <a:buSzPts val="2800"/>
              <a:buFont typeface="Nunito"/>
              <a:buNone/>
              <a:defRPr sz="2800">
                <a:latin typeface="Nunito"/>
                <a:ea typeface="Nunito"/>
                <a:cs typeface="Nunito"/>
                <a:sym typeface="Nunito"/>
              </a:defRPr>
            </a:lvl6pPr>
            <a:lvl7pPr lvl="6" algn="ctr">
              <a:lnSpc>
                <a:spcPct val="100000"/>
              </a:lnSpc>
              <a:spcBef>
                <a:spcPts val="0"/>
              </a:spcBef>
              <a:spcAft>
                <a:spcPts val="0"/>
              </a:spcAft>
              <a:buSzPts val="2800"/>
              <a:buFont typeface="Nunito"/>
              <a:buNone/>
              <a:defRPr sz="2800">
                <a:latin typeface="Nunito"/>
                <a:ea typeface="Nunito"/>
                <a:cs typeface="Nunito"/>
                <a:sym typeface="Nunito"/>
              </a:defRPr>
            </a:lvl7pPr>
            <a:lvl8pPr lvl="7" algn="ctr">
              <a:lnSpc>
                <a:spcPct val="100000"/>
              </a:lnSpc>
              <a:spcBef>
                <a:spcPts val="0"/>
              </a:spcBef>
              <a:spcAft>
                <a:spcPts val="0"/>
              </a:spcAft>
              <a:buSzPts val="2800"/>
              <a:buFont typeface="Nunito"/>
              <a:buNone/>
              <a:defRPr sz="2800">
                <a:latin typeface="Nunito"/>
                <a:ea typeface="Nunito"/>
                <a:cs typeface="Nunito"/>
                <a:sym typeface="Nunito"/>
              </a:defRPr>
            </a:lvl8pPr>
            <a:lvl9pPr lvl="8" algn="ctr">
              <a:lnSpc>
                <a:spcPct val="100000"/>
              </a:lnSpc>
              <a:spcBef>
                <a:spcPts val="0"/>
              </a:spcBef>
              <a:spcAft>
                <a:spcPts val="0"/>
              </a:spcAft>
              <a:buSzPts val="2800"/>
              <a:buFont typeface="Nunito"/>
              <a:buNone/>
              <a:defRPr sz="2800">
                <a:latin typeface="Nunito"/>
                <a:ea typeface="Nunito"/>
                <a:cs typeface="Nunito"/>
                <a:sym typeface="Nunito"/>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600"/>
              </a:spcBef>
              <a:spcAft>
                <a:spcPts val="0"/>
              </a:spcAft>
              <a:buClr>
                <a:schemeClr val="dk1"/>
              </a:buClr>
              <a:buSzPts val="1400"/>
              <a:buChar char="○"/>
              <a:defRPr/>
            </a:lvl2pPr>
            <a:lvl3pPr indent="-317500" lvl="2" marL="1371600" rtl="0" algn="l">
              <a:lnSpc>
                <a:spcPct val="90000"/>
              </a:lnSpc>
              <a:spcBef>
                <a:spcPts val="1600"/>
              </a:spcBef>
              <a:spcAft>
                <a:spcPts val="0"/>
              </a:spcAft>
              <a:buClr>
                <a:schemeClr val="dk1"/>
              </a:buClr>
              <a:buSzPts val="1400"/>
              <a:buChar char="■"/>
              <a:defRPr/>
            </a:lvl3pPr>
            <a:lvl4pPr indent="-317500" lvl="3" marL="1828800" rtl="0" algn="l">
              <a:lnSpc>
                <a:spcPct val="90000"/>
              </a:lnSpc>
              <a:spcBef>
                <a:spcPts val="1600"/>
              </a:spcBef>
              <a:spcAft>
                <a:spcPts val="0"/>
              </a:spcAft>
              <a:buClr>
                <a:schemeClr val="dk1"/>
              </a:buClr>
              <a:buSzPts val="1400"/>
              <a:buChar char="●"/>
              <a:defRPr/>
            </a:lvl4pPr>
            <a:lvl5pPr indent="-317500" lvl="4" marL="2286000" rtl="0" algn="l">
              <a:lnSpc>
                <a:spcPct val="90000"/>
              </a:lnSpc>
              <a:spcBef>
                <a:spcPts val="1600"/>
              </a:spcBef>
              <a:spcAft>
                <a:spcPts val="0"/>
              </a:spcAft>
              <a:buClr>
                <a:schemeClr val="dk1"/>
              </a:buClr>
              <a:buSzPts val="1400"/>
              <a:buChar char="○"/>
              <a:defRPr/>
            </a:lvl5pPr>
            <a:lvl6pPr indent="-317500" lvl="5" marL="2743200" rtl="0" algn="l">
              <a:lnSpc>
                <a:spcPct val="90000"/>
              </a:lnSpc>
              <a:spcBef>
                <a:spcPts val="1600"/>
              </a:spcBef>
              <a:spcAft>
                <a:spcPts val="0"/>
              </a:spcAft>
              <a:buClr>
                <a:schemeClr val="dk1"/>
              </a:buClr>
              <a:buSzPts val="1400"/>
              <a:buChar char="■"/>
              <a:defRPr/>
            </a:lvl6pPr>
            <a:lvl7pPr indent="-317500" lvl="6" marL="3200400" rtl="0" algn="l">
              <a:lnSpc>
                <a:spcPct val="90000"/>
              </a:lnSpc>
              <a:spcBef>
                <a:spcPts val="1600"/>
              </a:spcBef>
              <a:spcAft>
                <a:spcPts val="0"/>
              </a:spcAft>
              <a:buClr>
                <a:schemeClr val="dk1"/>
              </a:buClr>
              <a:buSzPts val="1400"/>
              <a:buChar char="●"/>
              <a:defRPr/>
            </a:lvl7pPr>
            <a:lvl8pPr indent="-317500" lvl="7" marL="3657600" rtl="0" algn="l">
              <a:lnSpc>
                <a:spcPct val="90000"/>
              </a:lnSpc>
              <a:spcBef>
                <a:spcPts val="1600"/>
              </a:spcBef>
              <a:spcAft>
                <a:spcPts val="0"/>
              </a:spcAft>
              <a:buClr>
                <a:schemeClr val="dk1"/>
              </a:buClr>
              <a:buSzPts val="1400"/>
              <a:buChar char="○"/>
              <a:defRPr/>
            </a:lvl8pPr>
            <a:lvl9pPr indent="-317500" lvl="8" marL="4114800" rtl="0" algn="l">
              <a:lnSpc>
                <a:spcPct val="90000"/>
              </a:lnSpc>
              <a:spcBef>
                <a:spcPts val="1600"/>
              </a:spcBef>
              <a:spcAft>
                <a:spcPts val="1600"/>
              </a:spcAft>
              <a:buClr>
                <a:schemeClr val="dk1"/>
              </a:buClr>
              <a:buSzPts val="1400"/>
              <a:buChar char="■"/>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Font typeface="Nunito"/>
              <a:buNone/>
              <a:defRPr sz="3600">
                <a:latin typeface="Nunito"/>
                <a:ea typeface="Nunito"/>
                <a:cs typeface="Nunito"/>
                <a:sym typeface="Nunito"/>
              </a:defRPr>
            </a:lvl1pPr>
            <a:lvl2pPr lvl="1" algn="ctr">
              <a:spcBef>
                <a:spcPts val="0"/>
              </a:spcBef>
              <a:spcAft>
                <a:spcPts val="0"/>
              </a:spcAft>
              <a:buSzPts val="3600"/>
              <a:buFont typeface="Nunito"/>
              <a:buNone/>
              <a:defRPr sz="3600">
                <a:latin typeface="Nunito"/>
                <a:ea typeface="Nunito"/>
                <a:cs typeface="Nunito"/>
                <a:sym typeface="Nunito"/>
              </a:defRPr>
            </a:lvl2pPr>
            <a:lvl3pPr lvl="2" algn="ctr">
              <a:spcBef>
                <a:spcPts val="0"/>
              </a:spcBef>
              <a:spcAft>
                <a:spcPts val="0"/>
              </a:spcAft>
              <a:buSzPts val="3600"/>
              <a:buFont typeface="Nunito"/>
              <a:buNone/>
              <a:defRPr sz="3600">
                <a:latin typeface="Nunito"/>
                <a:ea typeface="Nunito"/>
                <a:cs typeface="Nunito"/>
                <a:sym typeface="Nunito"/>
              </a:defRPr>
            </a:lvl3pPr>
            <a:lvl4pPr lvl="3" algn="ctr">
              <a:spcBef>
                <a:spcPts val="0"/>
              </a:spcBef>
              <a:spcAft>
                <a:spcPts val="0"/>
              </a:spcAft>
              <a:buSzPts val="3600"/>
              <a:buFont typeface="Nunito"/>
              <a:buNone/>
              <a:defRPr sz="3600">
                <a:latin typeface="Nunito"/>
                <a:ea typeface="Nunito"/>
                <a:cs typeface="Nunito"/>
                <a:sym typeface="Nunito"/>
              </a:defRPr>
            </a:lvl4pPr>
            <a:lvl5pPr lvl="4" algn="ctr">
              <a:spcBef>
                <a:spcPts val="0"/>
              </a:spcBef>
              <a:spcAft>
                <a:spcPts val="0"/>
              </a:spcAft>
              <a:buSzPts val="3600"/>
              <a:buFont typeface="Nunito"/>
              <a:buNone/>
              <a:defRPr sz="3600">
                <a:latin typeface="Nunito"/>
                <a:ea typeface="Nunito"/>
                <a:cs typeface="Nunito"/>
                <a:sym typeface="Nunito"/>
              </a:defRPr>
            </a:lvl5pPr>
            <a:lvl6pPr lvl="5" algn="ctr">
              <a:spcBef>
                <a:spcPts val="0"/>
              </a:spcBef>
              <a:spcAft>
                <a:spcPts val="0"/>
              </a:spcAft>
              <a:buSzPts val="3600"/>
              <a:buFont typeface="Nunito"/>
              <a:buNone/>
              <a:defRPr sz="3600">
                <a:latin typeface="Nunito"/>
                <a:ea typeface="Nunito"/>
                <a:cs typeface="Nunito"/>
                <a:sym typeface="Nunito"/>
              </a:defRPr>
            </a:lvl6pPr>
            <a:lvl7pPr lvl="6" algn="ctr">
              <a:spcBef>
                <a:spcPts val="0"/>
              </a:spcBef>
              <a:spcAft>
                <a:spcPts val="0"/>
              </a:spcAft>
              <a:buSzPts val="3600"/>
              <a:buFont typeface="Nunito"/>
              <a:buNone/>
              <a:defRPr sz="3600">
                <a:latin typeface="Nunito"/>
                <a:ea typeface="Nunito"/>
                <a:cs typeface="Nunito"/>
                <a:sym typeface="Nunito"/>
              </a:defRPr>
            </a:lvl7pPr>
            <a:lvl8pPr lvl="7" algn="ctr">
              <a:spcBef>
                <a:spcPts val="0"/>
              </a:spcBef>
              <a:spcAft>
                <a:spcPts val="0"/>
              </a:spcAft>
              <a:buSzPts val="3600"/>
              <a:buFont typeface="Nunito"/>
              <a:buNone/>
              <a:defRPr sz="3600">
                <a:latin typeface="Nunito"/>
                <a:ea typeface="Nunito"/>
                <a:cs typeface="Nunito"/>
                <a:sym typeface="Nunito"/>
              </a:defRPr>
            </a:lvl8pPr>
            <a:lvl9pPr lvl="8" algn="ctr">
              <a:spcBef>
                <a:spcPts val="0"/>
              </a:spcBef>
              <a:spcAft>
                <a:spcPts val="0"/>
              </a:spcAft>
              <a:buSzPts val="3600"/>
              <a:buFont typeface="Nunito"/>
              <a:buNone/>
              <a:defRPr sz="3600">
                <a:latin typeface="Nunito"/>
                <a:ea typeface="Nunito"/>
                <a:cs typeface="Nunito"/>
                <a:sym typeface="Nunito"/>
              </a:defRPr>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lvl1pPr lvl="0">
              <a:spcBef>
                <a:spcPts val="0"/>
              </a:spcBef>
              <a:spcAft>
                <a:spcPts val="0"/>
              </a:spcAft>
              <a:buSzPts val="2800"/>
              <a:buFont typeface="Nunito"/>
              <a:buNone/>
              <a:defRPr>
                <a:latin typeface="Nunito"/>
                <a:ea typeface="Nunito"/>
                <a:cs typeface="Nunito"/>
                <a:sym typeface="Nunito"/>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Clr>
                <a:srgbClr val="000000"/>
              </a:buClr>
              <a:buSzPts val="1800"/>
              <a:buFont typeface="Nunito"/>
              <a:buChar char="●"/>
              <a:defRPr>
                <a:solidFill>
                  <a:srgbClr val="000000"/>
                </a:solidFill>
                <a:latin typeface="Nunito"/>
                <a:ea typeface="Nunito"/>
                <a:cs typeface="Nunito"/>
                <a:sym typeface="Nunito"/>
              </a:defRPr>
            </a:lvl1pPr>
            <a:lvl2pPr indent="-317500" lvl="1" marL="914400">
              <a:spcBef>
                <a:spcPts val="1600"/>
              </a:spcBef>
              <a:spcAft>
                <a:spcPts val="0"/>
              </a:spcAft>
              <a:buClr>
                <a:srgbClr val="000000"/>
              </a:buClr>
              <a:buSzPts val="1400"/>
              <a:buFont typeface="Nunito"/>
              <a:buChar char="○"/>
              <a:defRPr>
                <a:solidFill>
                  <a:srgbClr val="000000"/>
                </a:solidFill>
                <a:latin typeface="Nunito"/>
                <a:ea typeface="Nunito"/>
                <a:cs typeface="Nunito"/>
                <a:sym typeface="Nunito"/>
              </a:defRPr>
            </a:lvl2pPr>
            <a:lvl3pPr indent="-317500" lvl="2" marL="1371600">
              <a:spcBef>
                <a:spcPts val="1600"/>
              </a:spcBef>
              <a:spcAft>
                <a:spcPts val="0"/>
              </a:spcAft>
              <a:buClr>
                <a:srgbClr val="000000"/>
              </a:buClr>
              <a:buSzPts val="1400"/>
              <a:buFont typeface="Nunito"/>
              <a:buChar char="■"/>
              <a:defRPr>
                <a:solidFill>
                  <a:srgbClr val="000000"/>
                </a:solidFill>
                <a:latin typeface="Nunito"/>
                <a:ea typeface="Nunito"/>
                <a:cs typeface="Nunito"/>
                <a:sym typeface="Nunito"/>
              </a:defRPr>
            </a:lvl3pPr>
            <a:lvl4pPr indent="-317500" lvl="3" marL="1828800">
              <a:spcBef>
                <a:spcPts val="1600"/>
              </a:spcBef>
              <a:spcAft>
                <a:spcPts val="0"/>
              </a:spcAft>
              <a:buClr>
                <a:srgbClr val="000000"/>
              </a:buClr>
              <a:buSzPts val="1400"/>
              <a:buFont typeface="Nunito"/>
              <a:buChar char="●"/>
              <a:defRPr>
                <a:solidFill>
                  <a:srgbClr val="000000"/>
                </a:solidFill>
                <a:latin typeface="Nunito"/>
                <a:ea typeface="Nunito"/>
                <a:cs typeface="Nunito"/>
                <a:sym typeface="Nunito"/>
              </a:defRPr>
            </a:lvl4pPr>
            <a:lvl5pPr indent="-317500" lvl="4" marL="2286000">
              <a:spcBef>
                <a:spcPts val="1600"/>
              </a:spcBef>
              <a:spcAft>
                <a:spcPts val="0"/>
              </a:spcAft>
              <a:buClr>
                <a:srgbClr val="000000"/>
              </a:buClr>
              <a:buSzPts val="1400"/>
              <a:buFont typeface="Nunito"/>
              <a:buChar char="○"/>
              <a:defRPr>
                <a:solidFill>
                  <a:srgbClr val="000000"/>
                </a:solidFill>
                <a:latin typeface="Nunito"/>
                <a:ea typeface="Nunito"/>
                <a:cs typeface="Nunito"/>
                <a:sym typeface="Nunito"/>
              </a:defRPr>
            </a:lvl5pPr>
            <a:lvl6pPr indent="-317500" lvl="5" marL="2743200">
              <a:spcBef>
                <a:spcPts val="1600"/>
              </a:spcBef>
              <a:spcAft>
                <a:spcPts val="0"/>
              </a:spcAft>
              <a:buClr>
                <a:srgbClr val="000000"/>
              </a:buClr>
              <a:buSzPts val="1400"/>
              <a:buFont typeface="Nunito"/>
              <a:buChar char="■"/>
              <a:defRPr>
                <a:solidFill>
                  <a:srgbClr val="000000"/>
                </a:solidFill>
                <a:latin typeface="Nunito"/>
                <a:ea typeface="Nunito"/>
                <a:cs typeface="Nunito"/>
                <a:sym typeface="Nunito"/>
              </a:defRPr>
            </a:lvl6pPr>
            <a:lvl7pPr indent="-317500" lvl="6" marL="3200400">
              <a:spcBef>
                <a:spcPts val="1600"/>
              </a:spcBef>
              <a:spcAft>
                <a:spcPts val="0"/>
              </a:spcAft>
              <a:buClr>
                <a:srgbClr val="000000"/>
              </a:buClr>
              <a:buSzPts val="1400"/>
              <a:buFont typeface="Nunito"/>
              <a:buChar char="●"/>
              <a:defRPr>
                <a:solidFill>
                  <a:srgbClr val="000000"/>
                </a:solidFill>
                <a:latin typeface="Nunito"/>
                <a:ea typeface="Nunito"/>
                <a:cs typeface="Nunito"/>
                <a:sym typeface="Nunito"/>
              </a:defRPr>
            </a:lvl7pPr>
            <a:lvl8pPr indent="-317500" lvl="7" marL="3657600">
              <a:spcBef>
                <a:spcPts val="1600"/>
              </a:spcBef>
              <a:spcAft>
                <a:spcPts val="0"/>
              </a:spcAft>
              <a:buClr>
                <a:srgbClr val="000000"/>
              </a:buClr>
              <a:buSzPts val="1400"/>
              <a:buFont typeface="Nunito"/>
              <a:buChar char="○"/>
              <a:defRPr>
                <a:solidFill>
                  <a:srgbClr val="000000"/>
                </a:solidFill>
                <a:latin typeface="Nunito"/>
                <a:ea typeface="Nunito"/>
                <a:cs typeface="Nunito"/>
                <a:sym typeface="Nunito"/>
              </a:defRPr>
            </a:lvl8pPr>
            <a:lvl9pPr indent="-317500" lvl="8" marL="4114800">
              <a:spcBef>
                <a:spcPts val="1600"/>
              </a:spcBef>
              <a:spcAft>
                <a:spcPts val="1600"/>
              </a:spcAft>
              <a:buClr>
                <a:srgbClr val="000000"/>
              </a:buClr>
              <a:buSzPts val="1400"/>
              <a:buFont typeface="Nunito"/>
              <a:buChar char="■"/>
              <a:defRPr>
                <a:solidFill>
                  <a:srgbClr val="000000"/>
                </a:solidFill>
                <a:latin typeface="Nunito"/>
                <a:ea typeface="Nunito"/>
                <a:cs typeface="Nunito"/>
                <a:sym typeface="Nunito"/>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03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03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03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roxima Nova"/>
              <a:buNone/>
              <a:defRPr b="1"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Courier New"/>
                <a:ea typeface="Courier New"/>
                <a:cs typeface="Courier New"/>
                <a:sym typeface="Courier New"/>
              </a:defRPr>
            </a:lvl1pPr>
            <a:lvl2pPr lvl="1" algn="r">
              <a:buNone/>
              <a:defRPr sz="1000">
                <a:solidFill>
                  <a:schemeClr val="dk2"/>
                </a:solidFill>
                <a:latin typeface="Courier New"/>
                <a:ea typeface="Courier New"/>
                <a:cs typeface="Courier New"/>
                <a:sym typeface="Courier New"/>
              </a:defRPr>
            </a:lvl2pPr>
            <a:lvl3pPr lvl="2" algn="r">
              <a:buNone/>
              <a:defRPr sz="1000">
                <a:solidFill>
                  <a:schemeClr val="dk2"/>
                </a:solidFill>
                <a:latin typeface="Courier New"/>
                <a:ea typeface="Courier New"/>
                <a:cs typeface="Courier New"/>
                <a:sym typeface="Courier New"/>
              </a:defRPr>
            </a:lvl3pPr>
            <a:lvl4pPr lvl="3" algn="r">
              <a:buNone/>
              <a:defRPr sz="1000">
                <a:solidFill>
                  <a:schemeClr val="dk2"/>
                </a:solidFill>
                <a:latin typeface="Courier New"/>
                <a:ea typeface="Courier New"/>
                <a:cs typeface="Courier New"/>
                <a:sym typeface="Courier New"/>
              </a:defRPr>
            </a:lvl4pPr>
            <a:lvl5pPr lvl="4" algn="r">
              <a:buNone/>
              <a:defRPr sz="1000">
                <a:solidFill>
                  <a:schemeClr val="dk2"/>
                </a:solidFill>
                <a:latin typeface="Courier New"/>
                <a:ea typeface="Courier New"/>
                <a:cs typeface="Courier New"/>
                <a:sym typeface="Courier New"/>
              </a:defRPr>
            </a:lvl5pPr>
            <a:lvl6pPr lvl="5" algn="r">
              <a:buNone/>
              <a:defRPr sz="1000">
                <a:solidFill>
                  <a:schemeClr val="dk2"/>
                </a:solidFill>
                <a:latin typeface="Courier New"/>
                <a:ea typeface="Courier New"/>
                <a:cs typeface="Courier New"/>
                <a:sym typeface="Courier New"/>
              </a:defRPr>
            </a:lvl6pPr>
            <a:lvl7pPr lvl="6" algn="r">
              <a:buNone/>
              <a:defRPr sz="1000">
                <a:solidFill>
                  <a:schemeClr val="dk2"/>
                </a:solidFill>
                <a:latin typeface="Courier New"/>
                <a:ea typeface="Courier New"/>
                <a:cs typeface="Courier New"/>
                <a:sym typeface="Courier New"/>
              </a:defRPr>
            </a:lvl7pPr>
            <a:lvl8pPr lvl="7" algn="r">
              <a:buNone/>
              <a:defRPr sz="1000">
                <a:solidFill>
                  <a:schemeClr val="dk2"/>
                </a:solidFill>
                <a:latin typeface="Courier New"/>
                <a:ea typeface="Courier New"/>
                <a:cs typeface="Courier New"/>
                <a:sym typeface="Courier New"/>
              </a:defRPr>
            </a:lvl8pPr>
            <a:lvl9pPr lvl="8" algn="r">
              <a:buNone/>
              <a:defRPr sz="1000">
                <a:solidFill>
                  <a:schemeClr val="dk2"/>
                </a:solidFill>
                <a:latin typeface="Courier New"/>
                <a:ea typeface="Courier New"/>
                <a:cs typeface="Courier New"/>
                <a:sym typeface="Courier New"/>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youtube.com/watch?v=hBMHohkRgAA" TargetMode="Externa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jpg"/><Relationship Id="rId4" Type="http://schemas.openxmlformats.org/officeDocument/2006/relationships/image" Target="../media/image2.jpg"/><Relationship Id="rId5" Type="http://schemas.openxmlformats.org/officeDocument/2006/relationships/image" Target="../media/image4.jpg"/><Relationship Id="rId6" Type="http://schemas.openxmlformats.org/officeDocument/2006/relationships/image" Target="../media/image27.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6.png"/><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6.png"/><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2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hyperlink" Target="https://cloud.google.com/blog/products/devops-sre/announcing-dora-2021-accelerate-state-of-devops-report"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8.png"/><Relationship Id="rId4" Type="http://schemas.openxmlformats.org/officeDocument/2006/relationships/hyperlink" Target="https://www.youtube.com/watch?v=WQ520rWgd9A&amp;ab_channel=FlinkForward"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3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28.png"/><Relationship Id="rId4" Type="http://schemas.openxmlformats.org/officeDocument/2006/relationships/hyperlink" Target="https://info.algorithmia.com/hubfs/2019/Whitepapers/The-State-of-Enterprise-ML-2020/Algorithmia_2020_State_of_Enterprise_ML.pdf"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2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22.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31.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23.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0.xml"/><Relationship Id="rId3" Type="http://schemas.openxmlformats.org/officeDocument/2006/relationships/image" Target="../media/image17.png"/><Relationship Id="rId4" Type="http://schemas.openxmlformats.org/officeDocument/2006/relationships/image" Target="../media/image1.png"/><Relationship Id="rId5"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418183" y="281025"/>
            <a:ext cx="8520600" cy="205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Design of Real Time Machine Learning Systems</a:t>
            </a:r>
            <a:endParaRPr sz="2900"/>
          </a:p>
        </p:txBody>
      </p:sp>
      <p:sp>
        <p:nvSpPr>
          <p:cNvPr id="61" name="Google Shape;61;p14"/>
          <p:cNvSpPr txBox="1"/>
          <p:nvPr>
            <p:ph idx="1" type="subTitle"/>
          </p:nvPr>
        </p:nvSpPr>
        <p:spPr>
          <a:xfrm>
            <a:off x="311700" y="217545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t>INFO 5502</a:t>
            </a:r>
            <a:endParaRPr sz="1600"/>
          </a:p>
          <a:p>
            <a:pPr indent="0" lvl="0" marL="0" rtl="0" algn="ctr">
              <a:spcBef>
                <a:spcPts val="0"/>
              </a:spcBef>
              <a:spcAft>
                <a:spcPts val="0"/>
              </a:spcAft>
              <a:buClr>
                <a:schemeClr val="dk1"/>
              </a:buClr>
              <a:buSzPts val="1100"/>
              <a:buFont typeface="Arial"/>
              <a:buNone/>
            </a:pPr>
            <a:r>
              <a:rPr lang="en" sz="1600"/>
              <a:t>Analytic Tools, Techniques and Methods</a:t>
            </a:r>
            <a:endParaRPr sz="1600"/>
          </a:p>
          <a:p>
            <a:pPr indent="0" lvl="0" marL="0" rtl="0" algn="ctr">
              <a:spcBef>
                <a:spcPts val="0"/>
              </a:spcBef>
              <a:spcAft>
                <a:spcPts val="0"/>
              </a:spcAft>
              <a:buClr>
                <a:schemeClr val="dk1"/>
              </a:buClr>
              <a:buSzPts val="1100"/>
              <a:buFont typeface="Arial"/>
              <a:buNone/>
            </a:pPr>
            <a:r>
              <a:t/>
            </a:r>
            <a:endParaRPr sz="1600"/>
          </a:p>
          <a:p>
            <a:pPr indent="0" lvl="0" marL="0" rtl="0" algn="ctr">
              <a:spcBef>
                <a:spcPts val="0"/>
              </a:spcBef>
              <a:spcAft>
                <a:spcPts val="0"/>
              </a:spcAft>
              <a:buNone/>
            </a:pPr>
            <a:r>
              <a:rPr lang="en" sz="1600"/>
              <a:t>Ravi Varma Kumar Bevara</a:t>
            </a:r>
            <a:endParaRPr sz="1600"/>
          </a:p>
        </p:txBody>
      </p:sp>
      <p:pic>
        <p:nvPicPr>
          <p:cNvPr id="62" name="Google Shape;62;p14"/>
          <p:cNvPicPr preferRelativeResize="0"/>
          <p:nvPr/>
        </p:nvPicPr>
        <p:blipFill rotWithShape="1">
          <a:blip r:embed="rId3">
            <a:alphaModFix/>
          </a:blip>
          <a:srcRect b="0" l="0" r="0" t="0"/>
          <a:stretch/>
        </p:blipFill>
        <p:spPr>
          <a:xfrm>
            <a:off x="311712" y="4115899"/>
            <a:ext cx="1599044" cy="685305"/>
          </a:xfrm>
          <a:prstGeom prst="rect">
            <a:avLst/>
          </a:prstGeom>
          <a:noFill/>
          <a:ln>
            <a:noFill/>
          </a:ln>
        </p:spPr>
      </p:pic>
      <p:pic>
        <p:nvPicPr>
          <p:cNvPr id="63" name="Google Shape;63;p14"/>
          <p:cNvPicPr preferRelativeResize="0"/>
          <p:nvPr/>
        </p:nvPicPr>
        <p:blipFill rotWithShape="1">
          <a:blip r:embed="rId4">
            <a:alphaModFix/>
          </a:blip>
          <a:srcRect b="0" l="2510" r="-2509" t="0"/>
          <a:stretch/>
        </p:blipFill>
        <p:spPr>
          <a:xfrm>
            <a:off x="5800400" y="4276000"/>
            <a:ext cx="3031900" cy="365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3"/>
          <p:cNvSpPr txBox="1"/>
          <p:nvPr>
            <p:ph type="title"/>
          </p:nvPr>
        </p:nvSpPr>
        <p:spPr>
          <a:xfrm>
            <a:off x="311700" y="403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Unsupervised Learning</a:t>
            </a:r>
            <a:endParaRPr/>
          </a:p>
        </p:txBody>
      </p:sp>
      <p:pic>
        <p:nvPicPr>
          <p:cNvPr id="113" name="Google Shape;113;p23"/>
          <p:cNvPicPr preferRelativeResize="0"/>
          <p:nvPr/>
        </p:nvPicPr>
        <p:blipFill>
          <a:blip r:embed="rId3">
            <a:alphaModFix/>
          </a:blip>
          <a:stretch>
            <a:fillRect/>
          </a:stretch>
        </p:blipFill>
        <p:spPr>
          <a:xfrm>
            <a:off x="311700" y="1157550"/>
            <a:ext cx="4623749" cy="3269150"/>
          </a:xfrm>
          <a:prstGeom prst="rect">
            <a:avLst/>
          </a:prstGeom>
          <a:noFill/>
          <a:ln>
            <a:noFill/>
          </a:ln>
        </p:spPr>
      </p:pic>
      <p:pic>
        <p:nvPicPr>
          <p:cNvPr id="114" name="Google Shape;114;p23"/>
          <p:cNvPicPr preferRelativeResize="0"/>
          <p:nvPr/>
        </p:nvPicPr>
        <p:blipFill>
          <a:blip r:embed="rId4">
            <a:alphaModFix/>
          </a:blip>
          <a:stretch>
            <a:fillRect/>
          </a:stretch>
        </p:blipFill>
        <p:spPr>
          <a:xfrm>
            <a:off x="5013299" y="1412088"/>
            <a:ext cx="3903752" cy="27600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4"/>
          <p:cNvSpPr txBox="1"/>
          <p:nvPr>
            <p:ph type="title"/>
          </p:nvPr>
        </p:nvSpPr>
        <p:spPr>
          <a:xfrm>
            <a:off x="311700" y="403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Reinforcement Learning</a:t>
            </a:r>
            <a:endParaRPr/>
          </a:p>
        </p:txBody>
      </p:sp>
      <p:pic>
        <p:nvPicPr>
          <p:cNvPr id="120" name="Google Shape;120;p24"/>
          <p:cNvPicPr preferRelativeResize="0"/>
          <p:nvPr/>
        </p:nvPicPr>
        <p:blipFill>
          <a:blip r:embed="rId3">
            <a:alphaModFix/>
          </a:blip>
          <a:stretch>
            <a:fillRect/>
          </a:stretch>
        </p:blipFill>
        <p:spPr>
          <a:xfrm>
            <a:off x="1840175" y="1032275"/>
            <a:ext cx="5463657" cy="38629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5"/>
          <p:cNvSpPr txBox="1"/>
          <p:nvPr>
            <p:ph type="title"/>
          </p:nvPr>
        </p:nvSpPr>
        <p:spPr>
          <a:xfrm>
            <a:off x="2762350" y="268075"/>
            <a:ext cx="18096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Supervised Learning</a:t>
            </a:r>
            <a:endParaRPr sz="1400"/>
          </a:p>
        </p:txBody>
      </p:sp>
      <p:sp>
        <p:nvSpPr>
          <p:cNvPr id="126" name="Google Shape;126;p25"/>
          <p:cNvSpPr txBox="1"/>
          <p:nvPr>
            <p:ph type="title"/>
          </p:nvPr>
        </p:nvSpPr>
        <p:spPr>
          <a:xfrm>
            <a:off x="4572000" y="268075"/>
            <a:ext cx="18096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Unsupervised Learning</a:t>
            </a:r>
            <a:endParaRPr sz="1400"/>
          </a:p>
        </p:txBody>
      </p:sp>
      <p:sp>
        <p:nvSpPr>
          <p:cNvPr id="127" name="Google Shape;127;p25"/>
          <p:cNvSpPr txBox="1"/>
          <p:nvPr>
            <p:ph type="title"/>
          </p:nvPr>
        </p:nvSpPr>
        <p:spPr>
          <a:xfrm>
            <a:off x="6381750" y="268075"/>
            <a:ext cx="18096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400"/>
              <a:t>Reinforcement Learning</a:t>
            </a:r>
            <a:endParaRPr sz="1400"/>
          </a:p>
        </p:txBody>
      </p:sp>
      <p:graphicFrame>
        <p:nvGraphicFramePr>
          <p:cNvPr id="128" name="Google Shape;128;p25"/>
          <p:cNvGraphicFramePr/>
          <p:nvPr/>
        </p:nvGraphicFramePr>
        <p:xfrm>
          <a:off x="952500" y="1023775"/>
          <a:ext cx="3000000" cy="3000000"/>
        </p:xfrm>
        <a:graphic>
          <a:graphicData uri="http://schemas.openxmlformats.org/drawingml/2006/table">
            <a:tbl>
              <a:tblPr>
                <a:noFill/>
                <a:tableStyleId>{642A003F-0798-417C-B5FD-6C7207EC4363}</a:tableStyleId>
              </a:tblPr>
              <a:tblGrid>
                <a:gridCol w="1809750"/>
                <a:gridCol w="1809750"/>
                <a:gridCol w="1809750"/>
                <a:gridCol w="1809750"/>
              </a:tblGrid>
              <a:tr h="381000">
                <a:tc>
                  <a:txBody>
                    <a:bodyPr/>
                    <a:lstStyle/>
                    <a:p>
                      <a:pPr indent="0" lvl="0" marL="0" rtl="0" algn="l">
                        <a:spcBef>
                          <a:spcPts val="0"/>
                        </a:spcBef>
                        <a:spcAft>
                          <a:spcPts val="0"/>
                        </a:spcAft>
                        <a:buNone/>
                      </a:pPr>
                      <a:r>
                        <a:rPr b="1" lang="en" sz="1000">
                          <a:solidFill>
                            <a:srgbClr val="CC0000"/>
                          </a:solidFill>
                          <a:latin typeface="Nunito"/>
                          <a:ea typeface="Nunito"/>
                          <a:cs typeface="Nunito"/>
                          <a:sym typeface="Nunito"/>
                        </a:rPr>
                        <a:t>Definition</a:t>
                      </a:r>
                      <a:endParaRPr b="1" sz="1000">
                        <a:solidFill>
                          <a:srgbClr val="CC0000"/>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It is a method in which we teach the machine using labelled data.</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Here, the machine is trained on unlabelled data without any guidance.</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In this approach, an agent interacts with its environment by </a:t>
                      </a:r>
                      <a:r>
                        <a:rPr lang="en" sz="800">
                          <a:latin typeface="Nunito"/>
                          <a:ea typeface="Nunito"/>
                          <a:cs typeface="Nunito"/>
                          <a:sym typeface="Nunito"/>
                        </a:rPr>
                        <a:t>producing</a:t>
                      </a:r>
                      <a:r>
                        <a:rPr lang="en" sz="800">
                          <a:latin typeface="Nunito"/>
                          <a:ea typeface="Nunito"/>
                          <a:cs typeface="Nunito"/>
                          <a:sym typeface="Nunito"/>
                        </a:rPr>
                        <a:t> actions and discovers errors or rewards.</a:t>
                      </a:r>
                      <a:endParaRPr sz="800">
                        <a:latin typeface="Nunito"/>
                        <a:ea typeface="Nunito"/>
                        <a:cs typeface="Nunito"/>
                        <a:sym typeface="Nunito"/>
                      </a:endParaRPr>
                    </a:p>
                  </a:txBody>
                  <a:tcPr marT="91425" marB="91425" marR="91425" marL="91425"/>
                </a:tc>
              </a:tr>
              <a:tr h="381000">
                <a:tc>
                  <a:txBody>
                    <a:bodyPr/>
                    <a:lstStyle/>
                    <a:p>
                      <a:pPr indent="0" lvl="0" marL="0" rtl="0" algn="l">
                        <a:spcBef>
                          <a:spcPts val="0"/>
                        </a:spcBef>
                        <a:spcAft>
                          <a:spcPts val="0"/>
                        </a:spcAft>
                        <a:buNone/>
                      </a:pPr>
                      <a:r>
                        <a:rPr b="1" lang="en" sz="1000">
                          <a:solidFill>
                            <a:srgbClr val="CC0000"/>
                          </a:solidFill>
                          <a:latin typeface="Nunito"/>
                          <a:ea typeface="Nunito"/>
                          <a:cs typeface="Nunito"/>
                          <a:sym typeface="Nunito"/>
                        </a:rPr>
                        <a:t>Type of Problems</a:t>
                      </a:r>
                      <a:endParaRPr b="1" sz="1000">
                        <a:solidFill>
                          <a:srgbClr val="CC0000"/>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Classification, Regression</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Association, Clustering</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Reach a certain state (goal)</a:t>
                      </a:r>
                      <a:endParaRPr sz="1000">
                        <a:latin typeface="Nunito"/>
                        <a:ea typeface="Nunito"/>
                        <a:cs typeface="Nunito"/>
                        <a:sym typeface="Nunito"/>
                      </a:endParaRPr>
                    </a:p>
                  </a:txBody>
                  <a:tcPr marT="91425" marB="91425" marR="91425" marL="91425"/>
                </a:tc>
              </a:tr>
              <a:tr h="381000">
                <a:tc>
                  <a:txBody>
                    <a:bodyPr/>
                    <a:lstStyle/>
                    <a:p>
                      <a:pPr indent="0" lvl="0" marL="0" rtl="0" algn="l">
                        <a:spcBef>
                          <a:spcPts val="0"/>
                        </a:spcBef>
                        <a:spcAft>
                          <a:spcPts val="0"/>
                        </a:spcAft>
                        <a:buNone/>
                      </a:pPr>
                      <a:r>
                        <a:rPr b="1" lang="en" sz="1000">
                          <a:solidFill>
                            <a:srgbClr val="CC0000"/>
                          </a:solidFill>
                          <a:latin typeface="Nunito"/>
                          <a:ea typeface="Nunito"/>
                          <a:cs typeface="Nunito"/>
                          <a:sym typeface="Nunito"/>
                        </a:rPr>
                        <a:t>Type of Data</a:t>
                      </a:r>
                      <a:endParaRPr b="1" sz="1000">
                        <a:solidFill>
                          <a:srgbClr val="CC0000"/>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Labelled Data</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Unlabelled data</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No Predefined Data</a:t>
                      </a:r>
                      <a:endParaRPr sz="1000">
                        <a:latin typeface="Nunito"/>
                        <a:ea typeface="Nunito"/>
                        <a:cs typeface="Nunito"/>
                        <a:sym typeface="Nunito"/>
                      </a:endParaRPr>
                    </a:p>
                  </a:txBody>
                  <a:tcPr marT="91425" marB="91425" marR="91425" marL="91425"/>
                </a:tc>
              </a:tr>
              <a:tr h="381000">
                <a:tc>
                  <a:txBody>
                    <a:bodyPr/>
                    <a:lstStyle/>
                    <a:p>
                      <a:pPr indent="0" lvl="0" marL="0" rtl="0" algn="l">
                        <a:spcBef>
                          <a:spcPts val="0"/>
                        </a:spcBef>
                        <a:spcAft>
                          <a:spcPts val="0"/>
                        </a:spcAft>
                        <a:buNone/>
                      </a:pPr>
                      <a:r>
                        <a:rPr b="1" lang="en" sz="1000">
                          <a:solidFill>
                            <a:srgbClr val="CC0000"/>
                          </a:solidFill>
                          <a:latin typeface="Nunito"/>
                          <a:ea typeface="Nunito"/>
                          <a:cs typeface="Nunito"/>
                          <a:sym typeface="Nunito"/>
                        </a:rPr>
                        <a:t>Training</a:t>
                      </a:r>
                      <a:endParaRPr b="1" sz="1000">
                        <a:solidFill>
                          <a:srgbClr val="CC0000"/>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External Supervision</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No Supervision</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No Supervision or Clue</a:t>
                      </a:r>
                      <a:endParaRPr sz="1000">
                        <a:latin typeface="Nunito"/>
                        <a:ea typeface="Nunito"/>
                        <a:cs typeface="Nunito"/>
                        <a:sym typeface="Nunito"/>
                      </a:endParaRPr>
                    </a:p>
                  </a:txBody>
                  <a:tcPr marT="91425" marB="91425" marR="91425" marL="91425"/>
                </a:tc>
              </a:tr>
              <a:tr h="381000">
                <a:tc>
                  <a:txBody>
                    <a:bodyPr/>
                    <a:lstStyle/>
                    <a:p>
                      <a:pPr indent="0" lvl="0" marL="0" rtl="0" algn="l">
                        <a:spcBef>
                          <a:spcPts val="0"/>
                        </a:spcBef>
                        <a:spcAft>
                          <a:spcPts val="0"/>
                        </a:spcAft>
                        <a:buNone/>
                      </a:pPr>
                      <a:r>
                        <a:rPr b="1" lang="en" sz="1000">
                          <a:solidFill>
                            <a:srgbClr val="CC0000"/>
                          </a:solidFill>
                          <a:latin typeface="Nunito"/>
                          <a:ea typeface="Nunito"/>
                          <a:cs typeface="Nunito"/>
                          <a:sym typeface="Nunito"/>
                        </a:rPr>
                        <a:t>Aim</a:t>
                      </a:r>
                      <a:endParaRPr b="1" sz="1000">
                        <a:solidFill>
                          <a:srgbClr val="CC0000"/>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Forecast Outcomes</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Unleashing the </a:t>
                      </a:r>
                      <a:r>
                        <a:rPr lang="en" sz="800">
                          <a:latin typeface="Nunito"/>
                          <a:ea typeface="Nunito"/>
                          <a:cs typeface="Nunito"/>
                          <a:sym typeface="Nunito"/>
                        </a:rPr>
                        <a:t>underlying</a:t>
                      </a:r>
                      <a:r>
                        <a:rPr lang="en" sz="800">
                          <a:latin typeface="Nunito"/>
                          <a:ea typeface="Nunito"/>
                          <a:cs typeface="Nunito"/>
                          <a:sym typeface="Nunito"/>
                        </a:rPr>
                        <a:t> patterns</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Learn series of action</a:t>
                      </a:r>
                      <a:endParaRPr sz="1000">
                        <a:latin typeface="Nunito"/>
                        <a:ea typeface="Nunito"/>
                        <a:cs typeface="Nunito"/>
                        <a:sym typeface="Nunito"/>
                      </a:endParaRPr>
                    </a:p>
                  </a:txBody>
                  <a:tcPr marT="91425" marB="91425" marR="91425" marL="91425"/>
                </a:tc>
              </a:tr>
              <a:tr h="381000">
                <a:tc>
                  <a:txBody>
                    <a:bodyPr/>
                    <a:lstStyle/>
                    <a:p>
                      <a:pPr indent="0" lvl="0" marL="0" rtl="0" algn="l">
                        <a:spcBef>
                          <a:spcPts val="0"/>
                        </a:spcBef>
                        <a:spcAft>
                          <a:spcPts val="0"/>
                        </a:spcAft>
                        <a:buNone/>
                      </a:pPr>
                      <a:r>
                        <a:rPr b="1" lang="en" sz="1000">
                          <a:solidFill>
                            <a:srgbClr val="CC0000"/>
                          </a:solidFill>
                          <a:latin typeface="Nunito"/>
                          <a:ea typeface="Nunito"/>
                          <a:cs typeface="Nunito"/>
                          <a:sym typeface="Nunito"/>
                        </a:rPr>
                        <a:t>Approach</a:t>
                      </a:r>
                      <a:endParaRPr b="1" sz="1000">
                        <a:solidFill>
                          <a:srgbClr val="CC0000"/>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Mapping labelled input to known output</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Understand patterns and discover output</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Follow Trail and Error method</a:t>
                      </a:r>
                      <a:endParaRPr sz="1000">
                        <a:latin typeface="Nunito"/>
                        <a:ea typeface="Nunito"/>
                        <a:cs typeface="Nunito"/>
                        <a:sym typeface="Nunito"/>
                      </a:endParaRPr>
                    </a:p>
                  </a:txBody>
                  <a:tcPr marT="91425" marB="91425" marR="91425" marL="91425"/>
                </a:tc>
              </a:tr>
              <a:tr h="381000">
                <a:tc>
                  <a:txBody>
                    <a:bodyPr/>
                    <a:lstStyle/>
                    <a:p>
                      <a:pPr indent="0" lvl="0" marL="0" rtl="0" algn="l">
                        <a:spcBef>
                          <a:spcPts val="0"/>
                        </a:spcBef>
                        <a:spcAft>
                          <a:spcPts val="0"/>
                        </a:spcAft>
                        <a:buNone/>
                      </a:pPr>
                      <a:r>
                        <a:rPr b="1" lang="en" sz="1000">
                          <a:solidFill>
                            <a:srgbClr val="CC0000"/>
                          </a:solidFill>
                          <a:latin typeface="Nunito"/>
                          <a:ea typeface="Nunito"/>
                          <a:cs typeface="Nunito"/>
                          <a:sym typeface="Nunito"/>
                        </a:rPr>
                        <a:t>Output Feedback</a:t>
                      </a:r>
                      <a:endParaRPr b="1" sz="1000">
                        <a:solidFill>
                          <a:srgbClr val="CC0000"/>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Direct Feedback</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No Feedback</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Reward System</a:t>
                      </a:r>
                      <a:endParaRPr sz="1000">
                        <a:latin typeface="Nunito"/>
                        <a:ea typeface="Nunito"/>
                        <a:cs typeface="Nunito"/>
                        <a:sym typeface="Nunito"/>
                      </a:endParaRPr>
                    </a:p>
                  </a:txBody>
                  <a:tcPr marT="91425" marB="91425" marR="91425" marL="91425"/>
                </a:tc>
              </a:tr>
              <a:tr h="381000">
                <a:tc>
                  <a:txBody>
                    <a:bodyPr/>
                    <a:lstStyle/>
                    <a:p>
                      <a:pPr indent="0" lvl="0" marL="0" rtl="0" algn="l">
                        <a:spcBef>
                          <a:spcPts val="0"/>
                        </a:spcBef>
                        <a:spcAft>
                          <a:spcPts val="0"/>
                        </a:spcAft>
                        <a:buNone/>
                      </a:pPr>
                      <a:r>
                        <a:rPr b="1" lang="en" sz="1000">
                          <a:solidFill>
                            <a:srgbClr val="CC0000"/>
                          </a:solidFill>
                          <a:latin typeface="Nunito"/>
                          <a:ea typeface="Nunito"/>
                          <a:cs typeface="Nunito"/>
                          <a:sym typeface="Nunito"/>
                        </a:rPr>
                        <a:t>Popular Algorithms</a:t>
                      </a:r>
                      <a:endParaRPr b="1" sz="1000">
                        <a:solidFill>
                          <a:srgbClr val="CC0000"/>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600">
                          <a:latin typeface="Nunito"/>
                          <a:ea typeface="Nunito"/>
                          <a:cs typeface="Nunito"/>
                          <a:sym typeface="Nunito"/>
                        </a:rPr>
                        <a:t>Linear regression, Logistic Regression, SVM, KNN, Random Forest</a:t>
                      </a:r>
                      <a:endParaRPr sz="6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K-Means, Apriori, C-Means</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Q-Learning, SARSA</a:t>
                      </a:r>
                      <a:endParaRPr sz="1000">
                        <a:latin typeface="Nunito"/>
                        <a:ea typeface="Nunito"/>
                        <a:cs typeface="Nunito"/>
                        <a:sym typeface="Nunito"/>
                      </a:endParaRPr>
                    </a:p>
                  </a:txBody>
                  <a:tcPr marT="91425" marB="91425" marR="91425" marL="91425"/>
                </a:tc>
              </a:tr>
              <a:tr h="381000">
                <a:tc>
                  <a:txBody>
                    <a:bodyPr/>
                    <a:lstStyle/>
                    <a:p>
                      <a:pPr indent="0" lvl="0" marL="0" rtl="0" algn="l">
                        <a:spcBef>
                          <a:spcPts val="0"/>
                        </a:spcBef>
                        <a:spcAft>
                          <a:spcPts val="0"/>
                        </a:spcAft>
                        <a:buNone/>
                      </a:pPr>
                      <a:r>
                        <a:rPr b="1" lang="en" sz="1000">
                          <a:solidFill>
                            <a:srgbClr val="CC0000"/>
                          </a:solidFill>
                          <a:latin typeface="Nunito"/>
                          <a:ea typeface="Nunito"/>
                          <a:cs typeface="Nunito"/>
                          <a:sym typeface="Nunito"/>
                        </a:rPr>
                        <a:t>Applications</a:t>
                      </a:r>
                      <a:endParaRPr b="1" sz="1000">
                        <a:solidFill>
                          <a:srgbClr val="CC0000"/>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Risk Evaluation, Forecast Sales</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Anomaly</a:t>
                      </a:r>
                      <a:r>
                        <a:rPr lang="en" sz="1000">
                          <a:latin typeface="Nunito"/>
                          <a:ea typeface="Nunito"/>
                          <a:cs typeface="Nunito"/>
                          <a:sym typeface="Nunito"/>
                        </a:rPr>
                        <a:t> </a:t>
                      </a:r>
                      <a:r>
                        <a:rPr lang="en" sz="1000">
                          <a:latin typeface="Nunito"/>
                          <a:ea typeface="Nunito"/>
                          <a:cs typeface="Nunito"/>
                          <a:sym typeface="Nunito"/>
                        </a:rPr>
                        <a:t>Detection</a:t>
                      </a:r>
                      <a:r>
                        <a:rPr lang="en" sz="1000">
                          <a:latin typeface="Nunito"/>
                          <a:ea typeface="Nunito"/>
                          <a:cs typeface="Nunito"/>
                          <a:sym typeface="Nunito"/>
                        </a:rPr>
                        <a:t>, Recommendation Systems</a:t>
                      </a:r>
                      <a:endParaRPr sz="10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000">
                          <a:latin typeface="Nunito"/>
                          <a:ea typeface="Nunito"/>
                          <a:cs typeface="Nunito"/>
                          <a:sym typeface="Nunito"/>
                        </a:rPr>
                        <a:t>Self Driving Cars, Gaming</a:t>
                      </a:r>
                      <a:endParaRPr sz="1000">
                        <a:latin typeface="Nunito"/>
                        <a:ea typeface="Nunito"/>
                        <a:cs typeface="Nunito"/>
                        <a:sym typeface="Nunito"/>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6"/>
          <p:cNvSpPr txBox="1"/>
          <p:nvPr>
            <p:ph type="title"/>
          </p:nvPr>
        </p:nvSpPr>
        <p:spPr>
          <a:xfrm>
            <a:off x="1078350" y="1601150"/>
            <a:ext cx="6171000" cy="16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a:t>
            </a:r>
            <a:r>
              <a:rPr lang="en"/>
              <a:t>. Use Cases - Machine Learning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7"/>
          <p:cNvSpPr txBox="1"/>
          <p:nvPr>
            <p:ph idx="1" type="body"/>
          </p:nvPr>
        </p:nvSpPr>
        <p:spPr>
          <a:xfrm>
            <a:off x="311700" y="4975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Artificial intelligence (AI) developments for applications like computer vision (CV) and natural language processing (NLP) are assisting sectors like financial services, healthcare, and automotive to speed innovation, enhance customer experience, and save costs. </a:t>
            </a:r>
            <a:endParaRPr sz="1400"/>
          </a:p>
          <a:p>
            <a:pPr indent="0" lvl="0" marL="0" rtl="0" algn="l">
              <a:spcBef>
                <a:spcPts val="1600"/>
              </a:spcBef>
              <a:spcAft>
                <a:spcPts val="0"/>
              </a:spcAft>
              <a:buClr>
                <a:schemeClr val="dk1"/>
              </a:buClr>
              <a:buSzPts val="1100"/>
              <a:buFont typeface="Arial"/>
              <a:buNone/>
            </a:pPr>
            <a:r>
              <a:rPr lang="en" sz="1400"/>
              <a:t>All sorts of businesses, including manufacturing, retail, healthcare and life sciences, travel and hospitality, financial services, and energy, feedstock, and utilities, can benefit from the use of machine learning. Real world scenarios include…</a:t>
            </a:r>
            <a:br>
              <a:rPr lang="en" sz="1400"/>
            </a:br>
            <a:endParaRPr sz="1400"/>
          </a:p>
          <a:p>
            <a:pPr indent="-317500" lvl="0" marL="457200" rtl="0" algn="l">
              <a:spcBef>
                <a:spcPts val="1600"/>
              </a:spcBef>
              <a:spcAft>
                <a:spcPts val="0"/>
              </a:spcAft>
              <a:buSzPts val="1400"/>
              <a:buChar char="➔"/>
            </a:pPr>
            <a:r>
              <a:rPr lang="en" sz="1400"/>
              <a:t>Manufacturing: Condition monitoring and predictive maintenance</a:t>
            </a:r>
            <a:endParaRPr sz="1400"/>
          </a:p>
          <a:p>
            <a:pPr indent="-317500" lvl="0" marL="457200" rtl="0" algn="l">
              <a:spcBef>
                <a:spcPts val="0"/>
              </a:spcBef>
              <a:spcAft>
                <a:spcPts val="0"/>
              </a:spcAft>
              <a:buSzPts val="1400"/>
              <a:buChar char="➔"/>
            </a:pPr>
            <a:r>
              <a:rPr lang="en" sz="1400"/>
              <a:t>Retail: Marketing across channels and upselling</a:t>
            </a:r>
            <a:endParaRPr sz="1400"/>
          </a:p>
          <a:p>
            <a:pPr indent="-317500" lvl="0" marL="457200" rtl="0" algn="l">
              <a:spcBef>
                <a:spcPts val="0"/>
              </a:spcBef>
              <a:spcAft>
                <a:spcPts val="0"/>
              </a:spcAft>
              <a:buSzPts val="1400"/>
              <a:buChar char="➔"/>
            </a:pPr>
            <a:r>
              <a:rPr lang="en" sz="1400"/>
              <a:t>HealthCare: Identification of diseases and satisfaction of risk</a:t>
            </a:r>
            <a:endParaRPr sz="1400"/>
          </a:p>
          <a:p>
            <a:pPr indent="-317500" lvl="0" marL="457200" rtl="0" algn="l">
              <a:spcBef>
                <a:spcPts val="0"/>
              </a:spcBef>
              <a:spcAft>
                <a:spcPts val="0"/>
              </a:spcAft>
              <a:buSzPts val="1400"/>
              <a:buChar char="➔"/>
            </a:pPr>
            <a:r>
              <a:rPr lang="en" sz="1400"/>
              <a:t>Travel: Adaptive pricing</a:t>
            </a:r>
            <a:endParaRPr sz="1400"/>
          </a:p>
          <a:p>
            <a:pPr indent="-317500" lvl="0" marL="457200" rtl="0" algn="l">
              <a:spcBef>
                <a:spcPts val="0"/>
              </a:spcBef>
              <a:spcAft>
                <a:spcPts val="0"/>
              </a:spcAft>
              <a:buSzPts val="1400"/>
              <a:buChar char="➔"/>
            </a:pPr>
            <a:r>
              <a:rPr lang="en" sz="1400"/>
              <a:t>Finance: Regulation and risk analytics</a:t>
            </a:r>
            <a:endParaRPr sz="1400"/>
          </a:p>
          <a:p>
            <a:pPr indent="-317500" lvl="0" marL="457200" rtl="0" algn="l">
              <a:spcBef>
                <a:spcPts val="0"/>
              </a:spcBef>
              <a:spcAft>
                <a:spcPts val="0"/>
              </a:spcAft>
              <a:buSzPts val="1400"/>
              <a:buChar char="➔"/>
            </a:pPr>
            <a:r>
              <a:rPr lang="en" sz="1400"/>
              <a:t>Energy: Optimization of energy demand and supply</a:t>
            </a:r>
            <a:endParaRPr sz="1400"/>
          </a:p>
          <a:p>
            <a:pPr indent="0" lvl="0" marL="0" rtl="0" algn="l">
              <a:spcBef>
                <a:spcPts val="1600"/>
              </a:spcBef>
              <a:spcAft>
                <a:spcPts val="1600"/>
              </a:spcAft>
              <a:buNone/>
            </a:pPr>
            <a:r>
              <a:t/>
            </a: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8"/>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Statements…</a:t>
            </a:r>
            <a:endParaRPr/>
          </a:p>
        </p:txBody>
      </p:sp>
      <p:sp>
        <p:nvSpPr>
          <p:cNvPr id="144" name="Google Shape;144;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Study a bank credit dataset of customers and make a decision about whether to approve or deny </a:t>
            </a:r>
            <a:r>
              <a:rPr lang="en"/>
              <a:t>the loan of applicant based on their profile.</a:t>
            </a:r>
            <a:endParaRPr/>
          </a:p>
          <a:p>
            <a:pPr indent="-342900" lvl="0" marL="457200" rtl="0" algn="l">
              <a:spcBef>
                <a:spcPts val="0"/>
              </a:spcBef>
              <a:spcAft>
                <a:spcPts val="0"/>
              </a:spcAft>
              <a:buSzPts val="1800"/>
              <a:buAutoNum type="arabicPeriod"/>
            </a:pPr>
            <a:r>
              <a:rPr lang="en"/>
              <a:t>Predicting the time to reach home from office based on the climate data, speed of the vehicle, routes taken to reach the address.</a:t>
            </a:r>
            <a:endParaRPr/>
          </a:p>
          <a:p>
            <a:pPr indent="-342900" lvl="0" marL="457200" rtl="0" algn="l">
              <a:spcBef>
                <a:spcPts val="0"/>
              </a:spcBef>
              <a:spcAft>
                <a:spcPts val="0"/>
              </a:spcAft>
              <a:buSzPts val="1800"/>
              <a:buAutoNum type="arabicPeriod"/>
            </a:pPr>
            <a:r>
              <a:rPr lang="en"/>
              <a:t>Recommend set of medicines based on the previous health history of the patient based on the health conditions.</a:t>
            </a:r>
            <a:endParaRPr/>
          </a:p>
          <a:p>
            <a:pPr indent="-342900" lvl="0" marL="457200" rtl="0" algn="l">
              <a:spcBef>
                <a:spcPts val="0"/>
              </a:spcBef>
              <a:spcAft>
                <a:spcPts val="0"/>
              </a:spcAft>
              <a:buSzPts val="1800"/>
              <a:buAutoNum type="arabicPeriod"/>
            </a:pPr>
            <a:r>
              <a:rPr lang="en"/>
              <a:t>Improving Sales of a firm by performing Market based analysis</a:t>
            </a:r>
            <a:endParaRPr/>
          </a:p>
          <a:p>
            <a:pPr indent="-342900" lvl="0" marL="457200" rtl="0" algn="l">
              <a:spcBef>
                <a:spcPts val="0"/>
              </a:spcBef>
              <a:spcAft>
                <a:spcPts val="0"/>
              </a:spcAft>
              <a:buSzPts val="1800"/>
              <a:buAutoNum type="arabicPeriod"/>
            </a:pPr>
            <a:r>
              <a:rPr lang="en"/>
              <a:t>Reach a destination from different locations in your Tesla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29"/>
          <p:cNvPicPr preferRelativeResize="0"/>
          <p:nvPr/>
        </p:nvPicPr>
        <p:blipFill>
          <a:blip r:embed="rId3">
            <a:alphaModFix/>
          </a:blip>
          <a:stretch>
            <a:fillRect/>
          </a:stretch>
        </p:blipFill>
        <p:spPr>
          <a:xfrm>
            <a:off x="1150163" y="152400"/>
            <a:ext cx="6843686"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0"/>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2022: </a:t>
            </a:r>
            <a:r>
              <a:rPr lang="en"/>
              <a:t>ML is in almost every aspect of our lives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grpSp>
        <p:nvGrpSpPr>
          <p:cNvPr id="155" name="Google Shape;155;p30"/>
          <p:cNvGrpSpPr/>
          <p:nvPr/>
        </p:nvGrpSpPr>
        <p:grpSpPr>
          <a:xfrm>
            <a:off x="569325" y="1406425"/>
            <a:ext cx="7705275" cy="3650400"/>
            <a:chOff x="569325" y="1406425"/>
            <a:chExt cx="7705275" cy="3650400"/>
          </a:xfrm>
        </p:grpSpPr>
        <p:grpSp>
          <p:nvGrpSpPr>
            <p:cNvPr id="156" name="Google Shape;156;p30"/>
            <p:cNvGrpSpPr/>
            <p:nvPr/>
          </p:nvGrpSpPr>
          <p:grpSpPr>
            <a:xfrm>
              <a:off x="569325" y="1725175"/>
              <a:ext cx="7705275" cy="3331650"/>
              <a:chOff x="196325" y="1725175"/>
              <a:chExt cx="7705275" cy="3331650"/>
            </a:xfrm>
          </p:grpSpPr>
          <p:sp>
            <p:nvSpPr>
              <p:cNvPr id="157" name="Google Shape;157;p30"/>
              <p:cNvSpPr/>
              <p:nvPr/>
            </p:nvSpPr>
            <p:spPr>
              <a:xfrm>
                <a:off x="4922925" y="1725175"/>
                <a:ext cx="927300" cy="905400"/>
              </a:xfrm>
              <a:prstGeom prst="ellipse">
                <a:avLst/>
              </a:prstGeom>
              <a:solidFill>
                <a:srgbClr val="38761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chemeClr val="lt1"/>
                    </a:solidFill>
                    <a:latin typeface="Proxima Nova"/>
                    <a:ea typeface="Proxima Nova"/>
                    <a:cs typeface="Proxima Nova"/>
                    <a:sym typeface="Proxima Nova"/>
                  </a:rPr>
                  <a:t>Face</a:t>
                </a:r>
                <a:endParaRPr sz="800">
                  <a:solidFill>
                    <a:schemeClr val="lt1"/>
                  </a:solidFill>
                  <a:latin typeface="Proxima Nova"/>
                  <a:ea typeface="Proxima Nova"/>
                  <a:cs typeface="Proxima Nova"/>
                  <a:sym typeface="Proxima Nova"/>
                </a:endParaRPr>
              </a:p>
              <a:p>
                <a:pPr indent="0" lvl="0" marL="0" rtl="0" algn="ctr">
                  <a:spcBef>
                    <a:spcPts val="0"/>
                  </a:spcBef>
                  <a:spcAft>
                    <a:spcPts val="0"/>
                  </a:spcAft>
                  <a:buNone/>
                </a:pPr>
                <a:r>
                  <a:rPr lang="en" sz="800">
                    <a:solidFill>
                      <a:schemeClr val="lt1"/>
                    </a:solidFill>
                    <a:latin typeface="Proxima Nova"/>
                    <a:ea typeface="Proxima Nova"/>
                    <a:cs typeface="Proxima Nova"/>
                    <a:sym typeface="Proxima Nova"/>
                  </a:rPr>
                  <a:t>unlocking</a:t>
                </a:r>
                <a:endParaRPr sz="800">
                  <a:solidFill>
                    <a:schemeClr val="lt1"/>
                  </a:solidFill>
                  <a:latin typeface="Proxima Nova"/>
                  <a:ea typeface="Proxima Nova"/>
                  <a:cs typeface="Proxima Nova"/>
                  <a:sym typeface="Proxima Nova"/>
                </a:endParaRPr>
              </a:p>
            </p:txBody>
          </p:sp>
          <p:grpSp>
            <p:nvGrpSpPr>
              <p:cNvPr id="158" name="Google Shape;158;p30"/>
              <p:cNvGrpSpPr/>
              <p:nvPr/>
            </p:nvGrpSpPr>
            <p:grpSpPr>
              <a:xfrm>
                <a:off x="196325" y="1793300"/>
                <a:ext cx="7705275" cy="3263525"/>
                <a:chOff x="196325" y="1793300"/>
                <a:chExt cx="7705275" cy="3263525"/>
              </a:xfrm>
            </p:grpSpPr>
            <p:grpSp>
              <p:nvGrpSpPr>
                <p:cNvPr id="159" name="Google Shape;159;p30"/>
                <p:cNvGrpSpPr/>
                <p:nvPr/>
              </p:nvGrpSpPr>
              <p:grpSpPr>
                <a:xfrm>
                  <a:off x="196325" y="1793300"/>
                  <a:ext cx="6105325" cy="3263525"/>
                  <a:chOff x="196325" y="1793300"/>
                  <a:chExt cx="6105325" cy="3263525"/>
                </a:xfrm>
              </p:grpSpPr>
              <p:sp>
                <p:nvSpPr>
                  <p:cNvPr id="160" name="Google Shape;160;p30"/>
                  <p:cNvSpPr/>
                  <p:nvPr/>
                </p:nvSpPr>
                <p:spPr>
                  <a:xfrm>
                    <a:off x="196325" y="1900225"/>
                    <a:ext cx="1931400" cy="1929300"/>
                  </a:xfrm>
                  <a:prstGeom prst="ellipse">
                    <a:avLst/>
                  </a:prstGeom>
                  <a:solidFill>
                    <a:srgbClr val="4A86E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Proxima Nova"/>
                        <a:ea typeface="Proxima Nova"/>
                        <a:cs typeface="Proxima Nova"/>
                        <a:sym typeface="Proxima Nova"/>
                      </a:rPr>
                      <a:t>Recommendation</a:t>
                    </a:r>
                    <a:endParaRPr sz="1200">
                      <a:solidFill>
                        <a:schemeClr val="lt1"/>
                      </a:solidFill>
                      <a:latin typeface="Proxima Nova"/>
                      <a:ea typeface="Proxima Nova"/>
                      <a:cs typeface="Proxima Nova"/>
                      <a:sym typeface="Proxima Nova"/>
                    </a:endParaRPr>
                  </a:p>
                </p:txBody>
              </p:sp>
              <p:sp>
                <p:nvSpPr>
                  <p:cNvPr id="161" name="Google Shape;161;p30"/>
                  <p:cNvSpPr/>
                  <p:nvPr/>
                </p:nvSpPr>
                <p:spPr>
                  <a:xfrm>
                    <a:off x="1865025" y="2964900"/>
                    <a:ext cx="1815900" cy="1742700"/>
                  </a:xfrm>
                  <a:prstGeom prst="ellipse">
                    <a:avLst/>
                  </a:prstGeom>
                  <a:solidFill>
                    <a:srgbClr val="45818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lt1"/>
                        </a:solidFill>
                        <a:latin typeface="Proxima Nova"/>
                        <a:ea typeface="Proxima Nova"/>
                        <a:cs typeface="Proxima Nova"/>
                        <a:sym typeface="Proxima Nova"/>
                      </a:rPr>
                      <a:t>Search</a:t>
                    </a:r>
                    <a:endParaRPr sz="1900">
                      <a:solidFill>
                        <a:schemeClr val="lt1"/>
                      </a:solidFill>
                      <a:latin typeface="Proxima Nova"/>
                      <a:ea typeface="Proxima Nova"/>
                      <a:cs typeface="Proxima Nova"/>
                      <a:sym typeface="Proxima Nova"/>
                    </a:endParaRPr>
                  </a:p>
                </p:txBody>
              </p:sp>
              <p:sp>
                <p:nvSpPr>
                  <p:cNvPr id="162" name="Google Shape;162;p30"/>
                  <p:cNvSpPr/>
                  <p:nvPr/>
                </p:nvSpPr>
                <p:spPr>
                  <a:xfrm>
                    <a:off x="2127600" y="1793300"/>
                    <a:ext cx="1153200" cy="1103700"/>
                  </a:xfrm>
                  <a:prstGeom prst="ellipse">
                    <a:avLst/>
                  </a:prstGeom>
                  <a:solidFill>
                    <a:srgbClr val="99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Proxima Nova"/>
                        <a:ea typeface="Proxima Nova"/>
                        <a:cs typeface="Proxima Nova"/>
                        <a:sym typeface="Proxima Nova"/>
                      </a:rPr>
                      <a:t>Photo editing</a:t>
                    </a:r>
                    <a:endParaRPr sz="1500">
                      <a:solidFill>
                        <a:schemeClr val="lt1"/>
                      </a:solidFill>
                      <a:latin typeface="Proxima Nova"/>
                      <a:ea typeface="Proxima Nova"/>
                      <a:cs typeface="Proxima Nova"/>
                      <a:sym typeface="Proxima Nova"/>
                    </a:endParaRPr>
                  </a:p>
                </p:txBody>
              </p:sp>
              <p:sp>
                <p:nvSpPr>
                  <p:cNvPr id="163" name="Google Shape;163;p30"/>
                  <p:cNvSpPr/>
                  <p:nvPr/>
                </p:nvSpPr>
                <p:spPr>
                  <a:xfrm>
                    <a:off x="3622000" y="3642925"/>
                    <a:ext cx="1482300" cy="14139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Proxima Nova"/>
                        <a:ea typeface="Proxima Nova"/>
                        <a:cs typeface="Proxima Nova"/>
                        <a:sym typeface="Proxima Nova"/>
                      </a:rPr>
                      <a:t>AI assistant</a:t>
                    </a:r>
                    <a:endParaRPr sz="1500">
                      <a:solidFill>
                        <a:schemeClr val="lt1"/>
                      </a:solidFill>
                      <a:latin typeface="Proxima Nova"/>
                      <a:ea typeface="Proxima Nova"/>
                      <a:cs typeface="Proxima Nova"/>
                      <a:sym typeface="Proxima Nova"/>
                    </a:endParaRPr>
                  </a:p>
                </p:txBody>
              </p:sp>
              <p:sp>
                <p:nvSpPr>
                  <p:cNvPr id="164" name="Google Shape;164;p30"/>
                  <p:cNvSpPr/>
                  <p:nvPr/>
                </p:nvSpPr>
                <p:spPr>
                  <a:xfrm>
                    <a:off x="3305150" y="1900225"/>
                    <a:ext cx="1730400" cy="17427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Proxima Nova"/>
                        <a:ea typeface="Proxima Nova"/>
                        <a:cs typeface="Proxima Nova"/>
                        <a:sym typeface="Proxima Nova"/>
                      </a:rPr>
                      <a:t>Fraud detection</a:t>
                    </a:r>
                    <a:endParaRPr sz="1500">
                      <a:solidFill>
                        <a:schemeClr val="lt1"/>
                      </a:solidFill>
                      <a:latin typeface="Proxima Nova"/>
                      <a:ea typeface="Proxima Nova"/>
                      <a:cs typeface="Proxima Nova"/>
                      <a:sym typeface="Proxima Nova"/>
                    </a:endParaRPr>
                  </a:p>
                </p:txBody>
              </p:sp>
              <p:sp>
                <p:nvSpPr>
                  <p:cNvPr id="165" name="Google Shape;165;p30"/>
                  <p:cNvSpPr/>
                  <p:nvPr/>
                </p:nvSpPr>
                <p:spPr>
                  <a:xfrm>
                    <a:off x="4949550" y="2651375"/>
                    <a:ext cx="1352100" cy="1284900"/>
                  </a:xfrm>
                  <a:prstGeom prst="ellipse">
                    <a:avLst/>
                  </a:prstGeom>
                  <a:solidFill>
                    <a:srgbClr val="E6B8A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Proxima Nova"/>
                        <a:ea typeface="Proxima Nova"/>
                        <a:cs typeface="Proxima Nova"/>
                        <a:sym typeface="Proxima Nova"/>
                      </a:rPr>
                      <a:t>ETA</a:t>
                    </a:r>
                    <a:endParaRPr sz="1500">
                      <a:solidFill>
                        <a:schemeClr val="lt1"/>
                      </a:solidFill>
                      <a:latin typeface="Proxima Nova"/>
                      <a:ea typeface="Proxima Nova"/>
                      <a:cs typeface="Proxima Nova"/>
                      <a:sym typeface="Proxima Nova"/>
                    </a:endParaRPr>
                  </a:p>
                </p:txBody>
              </p:sp>
              <p:sp>
                <p:nvSpPr>
                  <p:cNvPr id="166" name="Google Shape;166;p30"/>
                  <p:cNvSpPr/>
                  <p:nvPr/>
                </p:nvSpPr>
                <p:spPr>
                  <a:xfrm>
                    <a:off x="922700" y="3829625"/>
                    <a:ext cx="1001100" cy="971700"/>
                  </a:xfrm>
                  <a:prstGeom prst="ellipse">
                    <a:avLst/>
                  </a:prstGeom>
                  <a:solidFill>
                    <a:srgbClr val="C27BA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Proxima Nova"/>
                        <a:ea typeface="Proxima Nova"/>
                        <a:cs typeface="Proxima Nova"/>
                        <a:sym typeface="Proxima Nova"/>
                      </a:rPr>
                      <a:t>Smart compose</a:t>
                    </a:r>
                    <a:endParaRPr sz="1000">
                      <a:solidFill>
                        <a:schemeClr val="lt1"/>
                      </a:solidFill>
                      <a:latin typeface="Proxima Nova"/>
                      <a:ea typeface="Proxima Nova"/>
                      <a:cs typeface="Proxima Nova"/>
                      <a:sym typeface="Proxima Nova"/>
                    </a:endParaRPr>
                  </a:p>
                </p:txBody>
              </p:sp>
            </p:grpSp>
            <p:sp>
              <p:nvSpPr>
                <p:cNvPr id="167" name="Google Shape;167;p30"/>
                <p:cNvSpPr/>
                <p:nvPr/>
              </p:nvSpPr>
              <p:spPr>
                <a:xfrm>
                  <a:off x="5114600" y="3997225"/>
                  <a:ext cx="1128000" cy="1059600"/>
                </a:xfrm>
                <a:prstGeom prst="ellipse">
                  <a:avLst/>
                </a:prstGeom>
                <a:solidFill>
                  <a:srgbClr val="FF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Proxima Nova"/>
                      <a:ea typeface="Proxima Nova"/>
                      <a:cs typeface="Proxima Nova"/>
                      <a:sym typeface="Proxima Nova"/>
                    </a:rPr>
                    <a:t>Smart security cameras</a:t>
                  </a:r>
                  <a:endParaRPr sz="1000">
                    <a:solidFill>
                      <a:schemeClr val="lt1"/>
                    </a:solidFill>
                    <a:latin typeface="Proxima Nova"/>
                    <a:ea typeface="Proxima Nova"/>
                    <a:cs typeface="Proxima Nova"/>
                    <a:sym typeface="Proxima Nova"/>
                  </a:endParaRPr>
                </a:p>
              </p:txBody>
            </p:sp>
            <p:sp>
              <p:nvSpPr>
                <p:cNvPr id="168" name="Google Shape;168;p30"/>
                <p:cNvSpPr/>
                <p:nvPr/>
              </p:nvSpPr>
              <p:spPr>
                <a:xfrm>
                  <a:off x="6242600" y="3003650"/>
                  <a:ext cx="1659000" cy="1659600"/>
                </a:xfrm>
                <a:prstGeom prst="ellipse">
                  <a:avLst/>
                </a:prstGeom>
                <a:solidFill>
                  <a:srgbClr val="BF9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Proxima Nova"/>
                      <a:ea typeface="Proxima Nova"/>
                      <a:cs typeface="Proxima Nova"/>
                      <a:sym typeface="Proxima Nova"/>
                    </a:rPr>
                    <a:t>Self driving cars</a:t>
                  </a:r>
                  <a:endParaRPr sz="1500">
                    <a:solidFill>
                      <a:schemeClr val="lt1"/>
                    </a:solidFill>
                    <a:latin typeface="Proxima Nova"/>
                    <a:ea typeface="Proxima Nova"/>
                    <a:cs typeface="Proxima Nova"/>
                    <a:sym typeface="Proxima Nova"/>
                  </a:endParaRPr>
                </a:p>
              </p:txBody>
            </p:sp>
          </p:grpSp>
        </p:grpSp>
        <p:sp>
          <p:nvSpPr>
            <p:cNvPr id="169" name="Google Shape;169;p30"/>
            <p:cNvSpPr/>
            <p:nvPr/>
          </p:nvSpPr>
          <p:spPr>
            <a:xfrm>
              <a:off x="6282675" y="1406425"/>
              <a:ext cx="1648500" cy="1587300"/>
            </a:xfrm>
            <a:prstGeom prst="ellipse">
              <a:avLst/>
            </a:prstGeom>
            <a:solidFill>
              <a:srgbClr val="0000F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Proxima Nova"/>
                  <a:ea typeface="Proxima Nova"/>
                  <a:cs typeface="Proxima Nova"/>
                  <a:sym typeface="Proxima Nova"/>
                </a:rPr>
                <a:t>Machine Translation</a:t>
              </a:r>
              <a:endParaRPr sz="1600">
                <a:solidFill>
                  <a:schemeClr val="lt1"/>
                </a:solidFill>
                <a:latin typeface="Proxima Nova"/>
                <a:ea typeface="Proxima Nova"/>
                <a:cs typeface="Proxima Nova"/>
                <a:sym typeface="Proxima Nova"/>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ML Systems Design?</a:t>
            </a:r>
            <a:endParaRPr/>
          </a:p>
        </p:txBody>
      </p:sp>
      <p:sp>
        <p:nvSpPr>
          <p:cNvPr id="175" name="Google Shape;175;p31"/>
          <p:cNvSpPr txBox="1"/>
          <p:nvPr>
            <p:ph idx="1" type="body"/>
          </p:nvPr>
        </p:nvSpPr>
        <p:spPr>
          <a:xfrm>
            <a:off x="311700" y="1152475"/>
            <a:ext cx="8520600" cy="132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ML algorithms is the less problematic part.</a:t>
            </a:r>
            <a:endParaRPr/>
          </a:p>
          <a:p>
            <a:pPr indent="-342900" lvl="0" marL="457200" rtl="0" algn="l">
              <a:spcBef>
                <a:spcPts val="0"/>
              </a:spcBef>
              <a:spcAft>
                <a:spcPts val="0"/>
              </a:spcAft>
              <a:buSzPts val="1800"/>
              <a:buChar char="●"/>
            </a:pPr>
            <a:r>
              <a:rPr lang="en"/>
              <a:t>The hard part is to </a:t>
            </a:r>
            <a:r>
              <a:rPr b="1" lang="en"/>
              <a:t>how to make algorithms work with other parts to solve real-world problems</a:t>
            </a:r>
            <a:r>
              <a:rPr lang="en"/>
              <a: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2"/>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ML Systems Design?</a:t>
            </a:r>
            <a:endParaRPr/>
          </a:p>
        </p:txBody>
      </p:sp>
      <p:sp>
        <p:nvSpPr>
          <p:cNvPr id="181" name="Google Shape;181;p32"/>
          <p:cNvSpPr txBox="1"/>
          <p:nvPr>
            <p:ph idx="1" type="body"/>
          </p:nvPr>
        </p:nvSpPr>
        <p:spPr>
          <a:xfrm>
            <a:off x="311700" y="1152475"/>
            <a:ext cx="8520600" cy="1321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ML algorithms is the less problematic part.</a:t>
            </a:r>
            <a:endParaRPr/>
          </a:p>
          <a:p>
            <a:pPr indent="-342900" lvl="0" marL="457200" rtl="0" algn="l">
              <a:spcBef>
                <a:spcPts val="0"/>
              </a:spcBef>
              <a:spcAft>
                <a:spcPts val="0"/>
              </a:spcAft>
              <a:buSzPts val="1800"/>
              <a:buChar char="●"/>
            </a:pPr>
            <a:r>
              <a:rPr lang="en"/>
              <a:t>The hard part is to </a:t>
            </a:r>
            <a:r>
              <a:rPr b="1" lang="en"/>
              <a:t>how to make algorithms work with other parts to solve real-world problems</a:t>
            </a:r>
            <a:r>
              <a:rPr lang="en"/>
              <a:t>.</a:t>
            </a:r>
            <a:endParaRPr/>
          </a:p>
          <a:p>
            <a:pPr indent="-342900" lvl="0" marL="457200" rtl="0" algn="l">
              <a:spcBef>
                <a:spcPts val="0"/>
              </a:spcBef>
              <a:spcAft>
                <a:spcPts val="0"/>
              </a:spcAft>
              <a:buSzPts val="1800"/>
              <a:buChar char="●"/>
            </a:pPr>
            <a:r>
              <a:rPr lang="en" u="sng">
                <a:solidFill>
                  <a:schemeClr val="hlink"/>
                </a:solidFill>
                <a:hlinkClick r:id="rId3"/>
              </a:rPr>
              <a:t>60/96 failures</a:t>
            </a:r>
            <a:r>
              <a:rPr lang="en"/>
              <a:t> caused by non-ML components</a:t>
            </a:r>
            <a:endParaRPr/>
          </a:p>
        </p:txBody>
      </p:sp>
      <p:pic>
        <p:nvPicPr>
          <p:cNvPr id="182" name="Google Shape;182;p32"/>
          <p:cNvPicPr preferRelativeResize="0"/>
          <p:nvPr/>
        </p:nvPicPr>
        <p:blipFill>
          <a:blip r:embed="rId4">
            <a:alphaModFix/>
          </a:blip>
          <a:stretch>
            <a:fillRect/>
          </a:stretch>
        </p:blipFill>
        <p:spPr>
          <a:xfrm>
            <a:off x="4572000" y="2659827"/>
            <a:ext cx="4136024" cy="24836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1078350" y="1028700"/>
            <a:ext cx="6818100" cy="270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Agenda</a:t>
            </a:r>
            <a:endParaRPr>
              <a:latin typeface="Nunito"/>
              <a:ea typeface="Nunito"/>
              <a:cs typeface="Nunito"/>
              <a:sym typeface="Nunito"/>
            </a:endParaRPr>
          </a:p>
          <a:p>
            <a:pPr indent="0" lvl="0" marL="0" rtl="0" algn="l">
              <a:spcBef>
                <a:spcPts val="0"/>
              </a:spcBef>
              <a:spcAft>
                <a:spcPts val="0"/>
              </a:spcAft>
              <a:buNone/>
            </a:pPr>
            <a:r>
              <a:t/>
            </a:r>
            <a:endParaRPr b="0" sz="1800">
              <a:latin typeface="Nunito"/>
              <a:ea typeface="Nunito"/>
              <a:cs typeface="Nunito"/>
              <a:sym typeface="Nunito"/>
            </a:endParaRPr>
          </a:p>
          <a:p>
            <a:pPr indent="-342900" lvl="0" marL="457200" rtl="0" algn="l">
              <a:spcBef>
                <a:spcPts val="0"/>
              </a:spcBef>
              <a:spcAft>
                <a:spcPts val="0"/>
              </a:spcAft>
              <a:buSzPts val="1800"/>
              <a:buAutoNum type="arabicPeriod"/>
            </a:pPr>
            <a:r>
              <a:rPr b="0" lang="en" sz="1800"/>
              <a:t>Why Machine Learning? (Introduction)</a:t>
            </a:r>
            <a:endParaRPr b="0" sz="1800"/>
          </a:p>
          <a:p>
            <a:pPr indent="-342900" lvl="0" marL="457200" rtl="0" algn="l">
              <a:spcBef>
                <a:spcPts val="0"/>
              </a:spcBef>
              <a:spcAft>
                <a:spcPts val="0"/>
              </a:spcAft>
              <a:buSzPts val="1800"/>
              <a:buAutoNum type="arabicPeriod"/>
            </a:pPr>
            <a:r>
              <a:rPr b="0" lang="en" sz="1800"/>
              <a:t>Types of Machine Learning</a:t>
            </a:r>
            <a:endParaRPr b="0" sz="1800"/>
          </a:p>
          <a:p>
            <a:pPr indent="-342900" lvl="0" marL="457200" rtl="0" algn="l">
              <a:spcBef>
                <a:spcPts val="0"/>
              </a:spcBef>
              <a:spcAft>
                <a:spcPts val="0"/>
              </a:spcAft>
              <a:buSzPts val="1800"/>
              <a:buAutoNum type="arabicPeriod"/>
            </a:pPr>
            <a:r>
              <a:rPr b="0" lang="en" sz="1800"/>
              <a:t>Use Cases - Supervised, Unsupervised, Reinforcement</a:t>
            </a:r>
            <a:endParaRPr b="0" sz="1800"/>
          </a:p>
          <a:p>
            <a:pPr indent="-342900" lvl="0" marL="457200" rtl="0" algn="l">
              <a:spcBef>
                <a:spcPts val="0"/>
              </a:spcBef>
              <a:spcAft>
                <a:spcPts val="0"/>
              </a:spcAft>
              <a:buSzPts val="1800"/>
              <a:buFont typeface="Nunito"/>
              <a:buAutoNum type="arabicPeriod"/>
            </a:pPr>
            <a:r>
              <a:rPr b="0" lang="en" sz="1800">
                <a:latin typeface="Nunito"/>
                <a:ea typeface="Nunito"/>
                <a:cs typeface="Nunito"/>
                <a:sym typeface="Nunito"/>
              </a:rPr>
              <a:t>ML research vs. ML production</a:t>
            </a:r>
            <a:endParaRPr b="0"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b="0" lang="en" sz="1800">
                <a:latin typeface="Nunito"/>
                <a:ea typeface="Nunito"/>
                <a:cs typeface="Nunito"/>
                <a:sym typeface="Nunito"/>
              </a:rPr>
              <a:t>ML systems vs. traditional software</a:t>
            </a:r>
            <a:endParaRPr b="0" sz="1800">
              <a:latin typeface="Nunito"/>
              <a:ea typeface="Nunito"/>
              <a:cs typeface="Nunito"/>
              <a:sym typeface="Nunito"/>
            </a:endParaRPr>
          </a:p>
          <a:p>
            <a:pPr indent="-342900" lvl="0" marL="457200" rtl="0" algn="l">
              <a:spcBef>
                <a:spcPts val="0"/>
              </a:spcBef>
              <a:spcAft>
                <a:spcPts val="0"/>
              </a:spcAft>
              <a:buSzPts val="1800"/>
              <a:buFont typeface="Nunito"/>
              <a:buAutoNum type="arabicPeriod"/>
            </a:pPr>
            <a:r>
              <a:rPr b="0" lang="en" sz="1800">
                <a:latin typeface="Nunito"/>
                <a:ea typeface="Nunito"/>
                <a:cs typeface="Nunito"/>
                <a:sym typeface="Nunito"/>
              </a:rPr>
              <a:t>ML production myths</a:t>
            </a:r>
            <a:endParaRPr b="0" sz="1800">
              <a:latin typeface="Nunito"/>
              <a:ea typeface="Nunito"/>
              <a:cs typeface="Nunito"/>
              <a:sym typeface="Nunito"/>
            </a:endParaRPr>
          </a:p>
          <a:p>
            <a:pPr indent="-342900" lvl="0" marL="457200" rtl="0" algn="l">
              <a:spcBef>
                <a:spcPts val="0"/>
              </a:spcBef>
              <a:spcAft>
                <a:spcPts val="0"/>
              </a:spcAft>
              <a:buSzPts val="1800"/>
              <a:buAutoNum type="arabicPeriod"/>
            </a:pPr>
            <a:r>
              <a:rPr b="0" lang="en" sz="1800"/>
              <a:t>ML Systems Fundamentals</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3"/>
          <p:cNvSpPr/>
          <p:nvPr/>
        </p:nvSpPr>
        <p:spPr>
          <a:xfrm>
            <a:off x="2116800" y="849125"/>
            <a:ext cx="4910400" cy="3613800"/>
          </a:xfrm>
          <a:prstGeom prst="ellipse">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3"/>
          <p:cNvSpPr/>
          <p:nvPr/>
        </p:nvSpPr>
        <p:spPr>
          <a:xfrm>
            <a:off x="3080250" y="2794703"/>
            <a:ext cx="2983800" cy="420600"/>
          </a:xfrm>
          <a:prstGeom prst="roundRect">
            <a:avLst>
              <a:gd fmla="val 16667"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Infrastructure</a:t>
            </a:r>
            <a:endParaRPr>
              <a:latin typeface="Nunito"/>
              <a:ea typeface="Nunito"/>
              <a:cs typeface="Nunito"/>
              <a:sym typeface="Nunito"/>
            </a:endParaRPr>
          </a:p>
        </p:txBody>
      </p:sp>
      <p:sp>
        <p:nvSpPr>
          <p:cNvPr id="189" name="Google Shape;189;p33"/>
          <p:cNvSpPr/>
          <p:nvPr/>
        </p:nvSpPr>
        <p:spPr>
          <a:xfrm>
            <a:off x="3080100" y="1702352"/>
            <a:ext cx="2983800" cy="420600"/>
          </a:xfrm>
          <a:prstGeom prst="roundRect">
            <a:avLst>
              <a:gd fmla="val 16667"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Interface</a:t>
            </a:r>
            <a:endParaRPr>
              <a:latin typeface="Nunito"/>
              <a:ea typeface="Nunito"/>
              <a:cs typeface="Nunito"/>
              <a:sym typeface="Nunito"/>
            </a:endParaRPr>
          </a:p>
        </p:txBody>
      </p:sp>
      <p:sp>
        <p:nvSpPr>
          <p:cNvPr id="190" name="Google Shape;190;p33"/>
          <p:cNvSpPr/>
          <p:nvPr/>
        </p:nvSpPr>
        <p:spPr>
          <a:xfrm>
            <a:off x="3080200" y="2248525"/>
            <a:ext cx="1434300" cy="420600"/>
          </a:xfrm>
          <a:prstGeom prst="roundRect">
            <a:avLst>
              <a:gd fmla="val 16667"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Nunito"/>
                <a:ea typeface="Nunito"/>
                <a:cs typeface="Nunito"/>
                <a:sym typeface="Nunito"/>
              </a:rPr>
              <a:t>Data</a:t>
            </a:r>
            <a:endParaRPr sz="1200">
              <a:latin typeface="Nunito"/>
              <a:ea typeface="Nunito"/>
              <a:cs typeface="Nunito"/>
              <a:sym typeface="Nunito"/>
            </a:endParaRPr>
          </a:p>
        </p:txBody>
      </p:sp>
      <p:sp>
        <p:nvSpPr>
          <p:cNvPr id="191" name="Google Shape;191;p33"/>
          <p:cNvSpPr/>
          <p:nvPr/>
        </p:nvSpPr>
        <p:spPr>
          <a:xfrm>
            <a:off x="4629600" y="2248525"/>
            <a:ext cx="1434300" cy="420600"/>
          </a:xfrm>
          <a:prstGeom prst="roundRect">
            <a:avLst>
              <a:gd fmla="val 16667" name="adj"/>
            </a:avLst>
          </a:prstGeom>
          <a:noFill/>
          <a:ln cap="flat" cmpd="sng" w="9525">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980000"/>
                </a:solidFill>
                <a:latin typeface="Nunito"/>
                <a:ea typeface="Nunito"/>
                <a:cs typeface="Nunito"/>
                <a:sym typeface="Nunito"/>
              </a:rPr>
              <a:t>ML algorithms</a:t>
            </a:r>
            <a:endParaRPr sz="1200">
              <a:solidFill>
                <a:srgbClr val="980000"/>
              </a:solidFill>
              <a:latin typeface="Nunito"/>
              <a:ea typeface="Nunito"/>
              <a:cs typeface="Nunito"/>
              <a:sym typeface="Nunito"/>
            </a:endParaRPr>
          </a:p>
        </p:txBody>
      </p:sp>
      <p:sp>
        <p:nvSpPr>
          <p:cNvPr id="192" name="Google Shape;192;p33"/>
          <p:cNvSpPr txBox="1"/>
          <p:nvPr/>
        </p:nvSpPr>
        <p:spPr>
          <a:xfrm>
            <a:off x="4042000" y="997300"/>
            <a:ext cx="1060200" cy="420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900">
                <a:solidFill>
                  <a:srgbClr val="0000FF"/>
                </a:solidFill>
                <a:latin typeface="Nunito"/>
                <a:ea typeface="Nunito"/>
                <a:cs typeface="Nunito"/>
                <a:sym typeface="Nunito"/>
              </a:rPr>
              <a:t>System</a:t>
            </a:r>
            <a:endParaRPr b="1" sz="1900">
              <a:solidFill>
                <a:srgbClr val="0000FF"/>
              </a:solidFill>
              <a:latin typeface="Nunito"/>
              <a:ea typeface="Nunito"/>
              <a:cs typeface="Nunito"/>
              <a:sym typeface="Nunito"/>
            </a:endParaRPr>
          </a:p>
        </p:txBody>
      </p:sp>
      <p:sp>
        <p:nvSpPr>
          <p:cNvPr id="193" name="Google Shape;193;p33"/>
          <p:cNvSpPr/>
          <p:nvPr/>
        </p:nvSpPr>
        <p:spPr>
          <a:xfrm>
            <a:off x="3080250" y="3340878"/>
            <a:ext cx="2983800" cy="420600"/>
          </a:xfrm>
          <a:prstGeom prst="roundRect">
            <a:avLst>
              <a:gd fmla="val 16667" name="adj"/>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Nunito"/>
                <a:ea typeface="Nunito"/>
                <a:cs typeface="Nunito"/>
                <a:sym typeface="Nunito"/>
              </a:rPr>
              <a:t>Hardware</a:t>
            </a:r>
            <a:endParaRPr>
              <a:latin typeface="Nunito"/>
              <a:ea typeface="Nunito"/>
              <a:cs typeface="Nunito"/>
              <a:sym typeface="Nunito"/>
            </a:endParaRPr>
          </a:p>
        </p:txBody>
      </p:sp>
      <p:cxnSp>
        <p:nvCxnSpPr>
          <p:cNvPr id="194" name="Google Shape;194;p33"/>
          <p:cNvCxnSpPr>
            <a:endCxn id="187" idx="1"/>
          </p:cNvCxnSpPr>
          <p:nvPr/>
        </p:nvCxnSpPr>
        <p:spPr>
          <a:xfrm>
            <a:off x="2159411" y="971854"/>
            <a:ext cx="676500" cy="406500"/>
          </a:xfrm>
          <a:prstGeom prst="straightConnector1">
            <a:avLst/>
          </a:prstGeom>
          <a:noFill/>
          <a:ln cap="flat" cmpd="sng" w="9525">
            <a:solidFill>
              <a:schemeClr val="dk2"/>
            </a:solidFill>
            <a:prstDash val="solid"/>
            <a:round/>
            <a:headEnd len="med" w="med" type="none"/>
            <a:tailEnd len="med" w="med" type="triangle"/>
          </a:ln>
        </p:spPr>
      </p:cxnSp>
      <p:sp>
        <p:nvSpPr>
          <p:cNvPr id="195" name="Google Shape;195;p33"/>
          <p:cNvSpPr txBox="1"/>
          <p:nvPr/>
        </p:nvSpPr>
        <p:spPr>
          <a:xfrm>
            <a:off x="971750" y="598100"/>
            <a:ext cx="19728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0000FF"/>
                </a:solidFill>
                <a:latin typeface="Nunito"/>
                <a:ea typeface="Nunito"/>
                <a:cs typeface="Nunito"/>
                <a:sym typeface="Nunito"/>
              </a:rPr>
              <a:t>Today’s Topic</a:t>
            </a:r>
            <a:endParaRPr b="1" sz="1600">
              <a:solidFill>
                <a:srgbClr val="0000FF"/>
              </a:solidFill>
              <a:latin typeface="Nunito"/>
              <a:ea typeface="Nunito"/>
              <a:cs typeface="Nunito"/>
              <a:sym typeface="Nunito"/>
            </a:endParaRPr>
          </a:p>
        </p:txBody>
      </p:sp>
      <p:cxnSp>
        <p:nvCxnSpPr>
          <p:cNvPr id="196" name="Google Shape;196;p33"/>
          <p:cNvCxnSpPr>
            <a:endCxn id="191" idx="3"/>
          </p:cNvCxnSpPr>
          <p:nvPr/>
        </p:nvCxnSpPr>
        <p:spPr>
          <a:xfrm rot="10800000">
            <a:off x="6063900" y="2458825"/>
            <a:ext cx="1366800" cy="609300"/>
          </a:xfrm>
          <a:prstGeom prst="straightConnector1">
            <a:avLst/>
          </a:prstGeom>
          <a:noFill/>
          <a:ln cap="flat" cmpd="sng" w="9525">
            <a:solidFill>
              <a:schemeClr val="dk2"/>
            </a:solidFill>
            <a:prstDash val="solid"/>
            <a:round/>
            <a:headEnd len="med" w="med" type="none"/>
            <a:tailEnd len="med" w="med" type="triangle"/>
          </a:ln>
        </p:spPr>
      </p:cxnSp>
      <p:sp>
        <p:nvSpPr>
          <p:cNvPr id="197" name="Google Shape;197;p33"/>
          <p:cNvSpPr txBox="1"/>
          <p:nvPr/>
        </p:nvSpPr>
        <p:spPr>
          <a:xfrm>
            <a:off x="7308625" y="3068125"/>
            <a:ext cx="15552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980000"/>
                </a:solidFill>
                <a:latin typeface="Nunito"/>
                <a:ea typeface="Nunito"/>
                <a:cs typeface="Nunito"/>
                <a:sym typeface="Nunito"/>
              </a:rPr>
              <a:t>Most ML courses/books</a:t>
            </a:r>
            <a:endParaRPr b="1" sz="1600">
              <a:solidFill>
                <a:srgbClr val="980000"/>
              </a:solidFill>
              <a:latin typeface="Nunito"/>
              <a:ea typeface="Nunito"/>
              <a:cs typeface="Nunito"/>
              <a:sym typeface="Nuni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4"/>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What’s machine learning systems design?</a:t>
            </a:r>
            <a:endParaRPr/>
          </a:p>
        </p:txBody>
      </p:sp>
      <p:sp>
        <p:nvSpPr>
          <p:cNvPr id="203" name="Google Shape;203;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a:t>
            </a:r>
            <a:r>
              <a:rPr lang="en"/>
              <a:t>he process of defining the </a:t>
            </a:r>
            <a:r>
              <a:rPr b="1" lang="en"/>
              <a:t>interface, algorithms, data</a:t>
            </a:r>
            <a:r>
              <a:rPr lang="en"/>
              <a:t>, </a:t>
            </a:r>
            <a:r>
              <a:rPr b="1" lang="en"/>
              <a:t>infrastructure</a:t>
            </a:r>
            <a:r>
              <a:rPr lang="en"/>
              <a:t>, and </a:t>
            </a:r>
            <a:r>
              <a:rPr b="1" lang="en"/>
              <a:t>hardware</a:t>
            </a:r>
            <a:r>
              <a:rPr lang="en"/>
              <a:t> for a machine learning system to satisfy </a:t>
            </a:r>
            <a:r>
              <a:rPr b="1" lang="en"/>
              <a:t>specified requirements</a:t>
            </a:r>
            <a:r>
              <a:rPr lang="en"/>
              <a: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5"/>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What’s machine learning systems design?</a:t>
            </a:r>
            <a:endParaRPr/>
          </a:p>
        </p:txBody>
      </p:sp>
      <p:sp>
        <p:nvSpPr>
          <p:cNvPr id="209" name="Google Shape;209;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The process of defining the </a:t>
            </a:r>
            <a:r>
              <a:rPr b="1" lang="en">
                <a:solidFill>
                  <a:srgbClr val="000000"/>
                </a:solidFill>
              </a:rPr>
              <a:t>interface, algorithms, data</a:t>
            </a:r>
            <a:r>
              <a:rPr lang="en">
                <a:solidFill>
                  <a:srgbClr val="000000"/>
                </a:solidFill>
              </a:rPr>
              <a:t>, </a:t>
            </a:r>
            <a:r>
              <a:rPr b="1" lang="en">
                <a:solidFill>
                  <a:srgbClr val="000000"/>
                </a:solidFill>
              </a:rPr>
              <a:t>infrastructure</a:t>
            </a:r>
            <a:r>
              <a:rPr lang="en">
                <a:solidFill>
                  <a:srgbClr val="000000"/>
                </a:solidFill>
              </a:rPr>
              <a:t>, and </a:t>
            </a:r>
            <a:r>
              <a:rPr b="1" lang="en">
                <a:solidFill>
                  <a:srgbClr val="000000"/>
                </a:solidFill>
              </a:rPr>
              <a:t>hardware</a:t>
            </a:r>
            <a:r>
              <a:rPr lang="en">
                <a:solidFill>
                  <a:srgbClr val="000000"/>
                </a:solidFill>
              </a:rPr>
              <a:t> for a machine learning system to satisfy </a:t>
            </a:r>
            <a:r>
              <a:rPr b="1" lang="en">
                <a:solidFill>
                  <a:srgbClr val="000000"/>
                </a:solidFill>
              </a:rPr>
              <a:t>specified requirements</a:t>
            </a:r>
            <a:r>
              <a:rPr lang="en">
                <a:solidFill>
                  <a:srgbClr val="000000"/>
                </a:solidFill>
              </a:rPr>
              <a:t>.</a:t>
            </a:r>
            <a:endParaRPr>
              <a:solidFill>
                <a:srgbClr val="000000"/>
              </a:solidFill>
            </a:endParaRPr>
          </a:p>
        </p:txBody>
      </p:sp>
      <p:sp>
        <p:nvSpPr>
          <p:cNvPr id="210" name="Google Shape;210;p35"/>
          <p:cNvSpPr/>
          <p:nvPr/>
        </p:nvSpPr>
        <p:spPr>
          <a:xfrm rot="-5400000">
            <a:off x="6579025" y="413250"/>
            <a:ext cx="202800" cy="33204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5"/>
          <p:cNvSpPr txBox="1"/>
          <p:nvPr/>
        </p:nvSpPr>
        <p:spPr>
          <a:xfrm>
            <a:off x="4977600" y="2174850"/>
            <a:ext cx="3854700" cy="7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a:ea typeface="Nunito"/>
                <a:cs typeface="Nunito"/>
                <a:sym typeface="Nunito"/>
              </a:rPr>
              <a:t>reliable, scalable, maintainable, adaptable</a:t>
            </a:r>
            <a:endParaRPr>
              <a:latin typeface="Nunito"/>
              <a:ea typeface="Nunito"/>
              <a:cs typeface="Nunito"/>
              <a:sym typeface="Nuni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6"/>
          <p:cNvSpPr txBox="1"/>
          <p:nvPr>
            <p:ph type="title"/>
          </p:nvPr>
        </p:nvSpPr>
        <p:spPr>
          <a:xfrm>
            <a:off x="1078350" y="1601150"/>
            <a:ext cx="6171000" cy="16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a:t>
            </a:r>
            <a:r>
              <a:rPr lang="en"/>
              <a:t>. </a:t>
            </a:r>
            <a:r>
              <a:rPr lang="en"/>
              <a:t>ML research vs. ML production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7"/>
          <p:cNvSpPr txBox="1"/>
          <p:nvPr/>
        </p:nvSpPr>
        <p:spPr>
          <a:xfrm>
            <a:off x="888300" y="528900"/>
            <a:ext cx="7764300" cy="590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3200"/>
              <a:buFont typeface="Arial"/>
              <a:buNone/>
            </a:pPr>
            <a:r>
              <a:t/>
            </a:r>
            <a:endParaRPr b="0" i="0" sz="1400" u="none" cap="none" strike="noStrike">
              <a:latin typeface="Arial"/>
              <a:ea typeface="Arial"/>
              <a:cs typeface="Arial"/>
              <a:sym typeface="Arial"/>
            </a:endParaRPr>
          </a:p>
        </p:txBody>
      </p:sp>
      <p:graphicFrame>
        <p:nvGraphicFramePr>
          <p:cNvPr id="222" name="Google Shape;222;p37"/>
          <p:cNvGraphicFramePr/>
          <p:nvPr/>
        </p:nvGraphicFramePr>
        <p:xfrm>
          <a:off x="457413" y="1402538"/>
          <a:ext cx="3000000" cy="3000000"/>
        </p:xfrm>
        <a:graphic>
          <a:graphicData uri="http://schemas.openxmlformats.org/drawingml/2006/table">
            <a:tbl>
              <a:tblPr>
                <a:noFill/>
                <a:tableStyleId>{642A003F-0798-417C-B5FD-6C7207EC4363}</a:tableStyleId>
              </a:tblPr>
              <a:tblGrid>
                <a:gridCol w="2014150"/>
                <a:gridCol w="2523600"/>
                <a:gridCol w="2906900"/>
              </a:tblGrid>
              <a:tr h="479825">
                <a:tc>
                  <a:txBody>
                    <a:bodyPr/>
                    <a:lstStyle/>
                    <a:p>
                      <a:pPr indent="0" lvl="0" marL="0" rtl="0" algn="l">
                        <a:spcBef>
                          <a:spcPts val="0"/>
                        </a:spcBef>
                        <a:spcAft>
                          <a:spcPts val="0"/>
                        </a:spcAft>
                        <a:buNone/>
                      </a:pPr>
                      <a:r>
                        <a:t/>
                      </a:r>
                      <a:endParaRPr b="1" sz="16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600">
                          <a:latin typeface="Nunito"/>
                          <a:ea typeface="Nunito"/>
                          <a:cs typeface="Nunito"/>
                          <a:sym typeface="Nunito"/>
                        </a:rPr>
                        <a:t>Research</a:t>
                      </a:r>
                      <a:endParaRPr b="1" sz="16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600">
                          <a:latin typeface="Nunito"/>
                          <a:ea typeface="Nunito"/>
                          <a:cs typeface="Nunito"/>
                          <a:sym typeface="Nunito"/>
                        </a:rPr>
                        <a:t>Production</a:t>
                      </a:r>
                      <a:endParaRPr b="1" sz="1600">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a:latin typeface="Nunito"/>
                          <a:ea typeface="Nunito"/>
                          <a:cs typeface="Nunito"/>
                          <a:sym typeface="Nunito"/>
                        </a:rPr>
                        <a:t>Objectives</a:t>
                      </a:r>
                      <a:endParaRPr>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a:latin typeface="Nunito"/>
                          <a:ea typeface="Nunito"/>
                          <a:cs typeface="Nunito"/>
                          <a:sym typeface="Nunito"/>
                        </a:rPr>
                        <a:t>Model performance*</a:t>
                      </a:r>
                      <a:endParaRPr>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a:latin typeface="Nunito"/>
                          <a:ea typeface="Nunito"/>
                          <a:cs typeface="Nunito"/>
                          <a:sym typeface="Nunito"/>
                        </a:rPr>
                        <a:t>Different stakeholders have different objectives</a:t>
                      </a:r>
                      <a:endParaRPr>
                        <a:latin typeface="Nunito"/>
                        <a:ea typeface="Nunito"/>
                        <a:cs typeface="Nunito"/>
                        <a:sym typeface="Nunito"/>
                      </a:endParaRPr>
                    </a:p>
                  </a:txBody>
                  <a:tcPr marT="91425" marB="91425" marR="91425" marL="91425"/>
                </a:tc>
              </a:tr>
            </a:tbl>
          </a:graphicData>
        </a:graphic>
      </p:graphicFrame>
      <p:sp>
        <p:nvSpPr>
          <p:cNvPr id="223" name="Google Shape;223;p37"/>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research vs. ML production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8"/>
          <p:cNvSpPr txBox="1"/>
          <p:nvPr/>
        </p:nvSpPr>
        <p:spPr>
          <a:xfrm>
            <a:off x="6574600" y="1119300"/>
            <a:ext cx="1979700" cy="74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Nunito"/>
                <a:ea typeface="Nunito"/>
                <a:cs typeface="Nunito"/>
                <a:sym typeface="Nunito"/>
              </a:rPr>
              <a:t>Manager</a:t>
            </a:r>
            <a:endParaRPr b="1">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maximizes profit</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 laying off ML teams</a:t>
            </a:r>
            <a:endParaRPr>
              <a:latin typeface="Nunito"/>
              <a:ea typeface="Nunito"/>
              <a:cs typeface="Nunito"/>
              <a:sym typeface="Nunito"/>
            </a:endParaRPr>
          </a:p>
        </p:txBody>
      </p:sp>
      <p:pic>
        <p:nvPicPr>
          <p:cNvPr id="229" name="Google Shape;229;p38"/>
          <p:cNvPicPr preferRelativeResize="0"/>
          <p:nvPr/>
        </p:nvPicPr>
        <p:blipFill>
          <a:blip r:embed="rId3">
            <a:alphaModFix/>
          </a:blip>
          <a:stretch>
            <a:fillRect/>
          </a:stretch>
        </p:blipFill>
        <p:spPr>
          <a:xfrm>
            <a:off x="6648050" y="1859400"/>
            <a:ext cx="1532999" cy="2299525"/>
          </a:xfrm>
          <a:prstGeom prst="rect">
            <a:avLst/>
          </a:prstGeom>
          <a:noFill/>
          <a:ln>
            <a:noFill/>
          </a:ln>
        </p:spPr>
      </p:pic>
      <p:sp>
        <p:nvSpPr>
          <p:cNvPr id="230" name="Google Shape;230;p38"/>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Stakeholder objectives</a:t>
            </a:r>
            <a:endParaRPr/>
          </a:p>
        </p:txBody>
      </p:sp>
      <p:sp>
        <p:nvSpPr>
          <p:cNvPr id="231" name="Google Shape;231;p38"/>
          <p:cNvSpPr txBox="1"/>
          <p:nvPr/>
        </p:nvSpPr>
        <p:spPr>
          <a:xfrm>
            <a:off x="4620850" y="1119300"/>
            <a:ext cx="1533000" cy="74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Nunito"/>
                <a:ea typeface="Nunito"/>
                <a:cs typeface="Nunito"/>
                <a:sym typeface="Nunito"/>
              </a:rPr>
              <a:t>Product</a:t>
            </a:r>
            <a:endParaRPr b="1">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fastest inference</a:t>
            </a:r>
            <a:endParaRPr>
              <a:latin typeface="Nunito"/>
              <a:ea typeface="Nunito"/>
              <a:cs typeface="Nunito"/>
              <a:sym typeface="Nunito"/>
            </a:endParaRPr>
          </a:p>
        </p:txBody>
      </p:sp>
      <p:pic>
        <p:nvPicPr>
          <p:cNvPr id="232" name="Google Shape;232;p38"/>
          <p:cNvPicPr preferRelativeResize="0"/>
          <p:nvPr/>
        </p:nvPicPr>
        <p:blipFill>
          <a:blip r:embed="rId4">
            <a:alphaModFix/>
          </a:blip>
          <a:stretch>
            <a:fillRect/>
          </a:stretch>
        </p:blipFill>
        <p:spPr>
          <a:xfrm>
            <a:off x="4620850" y="1845400"/>
            <a:ext cx="1532999" cy="2297949"/>
          </a:xfrm>
          <a:prstGeom prst="rect">
            <a:avLst/>
          </a:prstGeom>
          <a:noFill/>
          <a:ln>
            <a:noFill/>
          </a:ln>
        </p:spPr>
      </p:pic>
      <p:sp>
        <p:nvSpPr>
          <p:cNvPr id="233" name="Google Shape;233;p38"/>
          <p:cNvSpPr txBox="1"/>
          <p:nvPr/>
        </p:nvSpPr>
        <p:spPr>
          <a:xfrm>
            <a:off x="691125" y="1119300"/>
            <a:ext cx="1533000" cy="74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Nunito"/>
                <a:ea typeface="Nunito"/>
                <a:cs typeface="Nunito"/>
                <a:sym typeface="Nunito"/>
              </a:rPr>
              <a:t>ML team</a:t>
            </a:r>
            <a:endParaRPr b="1">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highest accuracy</a:t>
            </a:r>
            <a:endParaRPr>
              <a:latin typeface="Nunito"/>
              <a:ea typeface="Nunito"/>
              <a:cs typeface="Nunito"/>
              <a:sym typeface="Nunito"/>
            </a:endParaRPr>
          </a:p>
        </p:txBody>
      </p:sp>
      <p:sp>
        <p:nvSpPr>
          <p:cNvPr id="234" name="Google Shape;234;p38"/>
          <p:cNvSpPr txBox="1"/>
          <p:nvPr/>
        </p:nvSpPr>
        <p:spPr>
          <a:xfrm>
            <a:off x="2630363" y="1119288"/>
            <a:ext cx="1533000" cy="74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Nunito"/>
                <a:ea typeface="Nunito"/>
                <a:cs typeface="Nunito"/>
                <a:sym typeface="Nunito"/>
              </a:rPr>
              <a:t>Sales</a:t>
            </a:r>
            <a:endParaRPr b="1">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sells more ads</a:t>
            </a:r>
            <a:endParaRPr>
              <a:latin typeface="Nunito"/>
              <a:ea typeface="Nunito"/>
              <a:cs typeface="Nunito"/>
              <a:sym typeface="Nunito"/>
            </a:endParaRPr>
          </a:p>
        </p:txBody>
      </p:sp>
      <p:pic>
        <p:nvPicPr>
          <p:cNvPr id="235" name="Google Shape;235;p38"/>
          <p:cNvPicPr preferRelativeResize="0"/>
          <p:nvPr/>
        </p:nvPicPr>
        <p:blipFill>
          <a:blip r:embed="rId5">
            <a:alphaModFix/>
          </a:blip>
          <a:stretch>
            <a:fillRect/>
          </a:stretch>
        </p:blipFill>
        <p:spPr>
          <a:xfrm>
            <a:off x="691125" y="1859398"/>
            <a:ext cx="1532999" cy="2299499"/>
          </a:xfrm>
          <a:prstGeom prst="rect">
            <a:avLst/>
          </a:prstGeom>
          <a:noFill/>
          <a:ln>
            <a:noFill/>
          </a:ln>
        </p:spPr>
      </p:pic>
      <p:pic>
        <p:nvPicPr>
          <p:cNvPr id="236" name="Google Shape;236;p38"/>
          <p:cNvPicPr preferRelativeResize="0"/>
          <p:nvPr/>
        </p:nvPicPr>
        <p:blipFill>
          <a:blip r:embed="rId6">
            <a:alphaModFix/>
          </a:blip>
          <a:stretch>
            <a:fillRect/>
          </a:stretch>
        </p:blipFill>
        <p:spPr>
          <a:xfrm>
            <a:off x="2667088" y="1844625"/>
            <a:ext cx="1533001" cy="2299512"/>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graphicFrame>
        <p:nvGraphicFramePr>
          <p:cNvPr id="241" name="Google Shape;241;p39"/>
          <p:cNvGraphicFramePr/>
          <p:nvPr/>
        </p:nvGraphicFramePr>
        <p:xfrm>
          <a:off x="507438" y="1380788"/>
          <a:ext cx="3000000" cy="3000000"/>
        </p:xfrm>
        <a:graphic>
          <a:graphicData uri="http://schemas.openxmlformats.org/drawingml/2006/table">
            <a:tbl>
              <a:tblPr>
                <a:noFill/>
                <a:tableStyleId>{642A003F-0798-417C-B5FD-6C7207EC4363}</a:tableStyleId>
              </a:tblPr>
              <a:tblGrid>
                <a:gridCol w="2014150"/>
                <a:gridCol w="2523600"/>
                <a:gridCol w="2906900"/>
              </a:tblGrid>
              <a:tr h="479825">
                <a:tc>
                  <a:txBody>
                    <a:bodyPr/>
                    <a:lstStyle/>
                    <a:p>
                      <a:pPr indent="0" lvl="0" marL="0" rtl="0" algn="l">
                        <a:spcBef>
                          <a:spcPts val="0"/>
                        </a:spcBef>
                        <a:spcAft>
                          <a:spcPts val="0"/>
                        </a:spcAft>
                        <a:buNone/>
                      </a:pPr>
                      <a:r>
                        <a:t/>
                      </a:r>
                      <a:endParaRPr b="1" sz="15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500">
                          <a:latin typeface="Nunito"/>
                          <a:ea typeface="Nunito"/>
                          <a:cs typeface="Nunito"/>
                          <a:sym typeface="Nunito"/>
                        </a:rPr>
                        <a:t>Research</a:t>
                      </a:r>
                      <a:endParaRPr b="1" sz="15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500">
                          <a:latin typeface="Nunito"/>
                          <a:ea typeface="Nunito"/>
                          <a:cs typeface="Nunito"/>
                          <a:sym typeface="Nunito"/>
                        </a:rPr>
                        <a:t>Production</a:t>
                      </a:r>
                      <a:endParaRPr b="1" sz="1500">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Objectives</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Model performance</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Different stakeholders have different objectives</a:t>
                      </a:r>
                      <a:endParaRPr sz="1300">
                        <a:solidFill>
                          <a:srgbClr val="999999"/>
                        </a:solidFill>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latin typeface="Nunito"/>
                          <a:ea typeface="Nunito"/>
                          <a:cs typeface="Nunito"/>
                          <a:sym typeface="Nunito"/>
                        </a:rPr>
                        <a:t>Computational priority</a:t>
                      </a:r>
                      <a:endParaRPr sz="13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latin typeface="Nunito"/>
                          <a:ea typeface="Nunito"/>
                          <a:cs typeface="Nunito"/>
                          <a:sym typeface="Nunito"/>
                        </a:rPr>
                        <a:t>Fast training, high throughput</a:t>
                      </a:r>
                      <a:endParaRPr sz="13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latin typeface="Nunito"/>
                          <a:ea typeface="Nunito"/>
                          <a:cs typeface="Nunito"/>
                          <a:sym typeface="Nunito"/>
                        </a:rPr>
                        <a:t>Fast </a:t>
                      </a:r>
                      <a:r>
                        <a:rPr lang="en" sz="1300">
                          <a:solidFill>
                            <a:srgbClr val="FF00FF"/>
                          </a:solidFill>
                          <a:latin typeface="Nunito"/>
                          <a:ea typeface="Nunito"/>
                          <a:cs typeface="Nunito"/>
                          <a:sym typeface="Nunito"/>
                        </a:rPr>
                        <a:t>inference</a:t>
                      </a:r>
                      <a:r>
                        <a:rPr lang="en" sz="1300">
                          <a:latin typeface="Nunito"/>
                          <a:ea typeface="Nunito"/>
                          <a:cs typeface="Nunito"/>
                          <a:sym typeface="Nunito"/>
                        </a:rPr>
                        <a:t>, low latency</a:t>
                      </a:r>
                      <a:endParaRPr sz="1300">
                        <a:latin typeface="Nunito"/>
                        <a:ea typeface="Nunito"/>
                        <a:cs typeface="Nunito"/>
                        <a:sym typeface="Nunito"/>
                      </a:endParaRPr>
                    </a:p>
                  </a:txBody>
                  <a:tcPr marT="91425" marB="91425" marR="91425" marL="91425"/>
                </a:tc>
              </a:tr>
            </a:tbl>
          </a:graphicData>
        </a:graphic>
      </p:graphicFrame>
      <p:sp>
        <p:nvSpPr>
          <p:cNvPr id="242" name="Google Shape;242;p39"/>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Computational priority</a:t>
            </a:r>
            <a:endParaRPr/>
          </a:p>
        </p:txBody>
      </p:sp>
      <p:sp>
        <p:nvSpPr>
          <p:cNvPr id="243" name="Google Shape;243;p39"/>
          <p:cNvSpPr/>
          <p:nvPr/>
        </p:nvSpPr>
        <p:spPr>
          <a:xfrm rot="-5400000">
            <a:off x="5601800" y="2048325"/>
            <a:ext cx="471900" cy="18903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9"/>
          <p:cNvSpPr txBox="1"/>
          <p:nvPr/>
        </p:nvSpPr>
        <p:spPr>
          <a:xfrm>
            <a:off x="4767800" y="3150900"/>
            <a:ext cx="21399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rgbClr val="FF00FF"/>
                </a:solidFill>
                <a:latin typeface="Nunito"/>
                <a:ea typeface="Nunito"/>
                <a:cs typeface="Nunito"/>
                <a:sym typeface="Nunito"/>
              </a:rPr>
              <a:t>generating predictions</a:t>
            </a:r>
            <a:endParaRPr sz="1300">
              <a:solidFill>
                <a:srgbClr val="FF00FF"/>
              </a:solidFill>
              <a:latin typeface="Nunito"/>
              <a:ea typeface="Nunito"/>
              <a:cs typeface="Nunito"/>
              <a:sym typeface="Nuni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40"/>
          <p:cNvPicPr preferRelativeResize="0"/>
          <p:nvPr/>
        </p:nvPicPr>
        <p:blipFill rotWithShape="1">
          <a:blip r:embed="rId3">
            <a:alphaModFix/>
          </a:blip>
          <a:srcRect b="0" l="0" r="0" t="0"/>
          <a:stretch/>
        </p:blipFill>
        <p:spPr>
          <a:xfrm>
            <a:off x="8663801" y="4933425"/>
            <a:ext cx="480201" cy="210075"/>
          </a:xfrm>
          <a:prstGeom prst="rect">
            <a:avLst/>
          </a:prstGeom>
          <a:noFill/>
          <a:ln>
            <a:noFill/>
          </a:ln>
        </p:spPr>
      </p:pic>
      <p:sp>
        <p:nvSpPr>
          <p:cNvPr id="250" name="Google Shape;250;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51" name="Google Shape;251;p40"/>
          <p:cNvPicPr preferRelativeResize="0"/>
          <p:nvPr/>
        </p:nvPicPr>
        <p:blipFill>
          <a:blip r:embed="rId4">
            <a:alphaModFix/>
          </a:blip>
          <a:stretch>
            <a:fillRect/>
          </a:stretch>
        </p:blipFill>
        <p:spPr>
          <a:xfrm>
            <a:off x="0" y="0"/>
            <a:ext cx="9144000" cy="5127823"/>
          </a:xfrm>
          <a:prstGeom prst="rect">
            <a:avLst/>
          </a:prstGeom>
          <a:noFill/>
          <a:ln>
            <a:noFill/>
          </a:ln>
        </p:spPr>
      </p:pic>
      <p:sp>
        <p:nvSpPr>
          <p:cNvPr id="252" name="Google Shape;252;p40"/>
          <p:cNvSpPr txBox="1"/>
          <p:nvPr/>
        </p:nvSpPr>
        <p:spPr>
          <a:xfrm>
            <a:off x="1256075" y="3509500"/>
            <a:ext cx="6267000" cy="1239600"/>
          </a:xfrm>
          <a:prstGeom prst="rect">
            <a:avLst/>
          </a:prstGeom>
          <a:noFill/>
          <a:ln>
            <a:noFill/>
          </a:ln>
        </p:spPr>
        <p:txBody>
          <a:bodyPr anchorCtr="0" anchor="t" bIns="91425" lIns="91425" spcFirstLastPara="1" rIns="91425" wrap="square" tIns="91425">
            <a:noAutofit/>
          </a:bodyPr>
          <a:lstStyle/>
          <a:p>
            <a:pPr indent="-374650" lvl="0" marL="457200" marR="0" rtl="0" algn="l">
              <a:lnSpc>
                <a:spcPct val="100000"/>
              </a:lnSpc>
              <a:spcBef>
                <a:spcPts val="0"/>
              </a:spcBef>
              <a:spcAft>
                <a:spcPts val="0"/>
              </a:spcAft>
              <a:buClr>
                <a:srgbClr val="FFFFFF"/>
              </a:buClr>
              <a:buSzPts val="2300"/>
              <a:buFont typeface="Nunito"/>
              <a:buChar char="●"/>
            </a:pPr>
            <a:r>
              <a:rPr b="1" lang="en" sz="2300">
                <a:solidFill>
                  <a:srgbClr val="FFFFFF"/>
                </a:solidFill>
                <a:latin typeface="Nunito"/>
                <a:ea typeface="Nunito"/>
                <a:cs typeface="Nunito"/>
                <a:sym typeface="Nunito"/>
              </a:rPr>
              <a:t>Latency: time to move a leaf</a:t>
            </a:r>
            <a:endParaRPr b="1" sz="2300">
              <a:solidFill>
                <a:srgbClr val="FFFFFF"/>
              </a:solidFill>
              <a:latin typeface="Nunito"/>
              <a:ea typeface="Nunito"/>
              <a:cs typeface="Nunito"/>
              <a:sym typeface="Nunito"/>
            </a:endParaRPr>
          </a:p>
          <a:p>
            <a:pPr indent="-374650" lvl="0" marL="457200" marR="0" rtl="0" algn="l">
              <a:lnSpc>
                <a:spcPct val="100000"/>
              </a:lnSpc>
              <a:spcBef>
                <a:spcPts val="0"/>
              </a:spcBef>
              <a:spcAft>
                <a:spcPts val="0"/>
              </a:spcAft>
              <a:buClr>
                <a:srgbClr val="FFFFFF"/>
              </a:buClr>
              <a:buSzPts val="2300"/>
              <a:buFont typeface="Nunito"/>
              <a:buChar char="●"/>
            </a:pPr>
            <a:r>
              <a:rPr b="1" lang="en" sz="2300">
                <a:solidFill>
                  <a:srgbClr val="FFFFFF"/>
                </a:solidFill>
                <a:latin typeface="Nunito"/>
                <a:ea typeface="Nunito"/>
                <a:cs typeface="Nunito"/>
                <a:sym typeface="Nunito"/>
              </a:rPr>
              <a:t>Throughput: how many leaves in 1 sec</a:t>
            </a:r>
            <a:endParaRPr b="1" sz="2300">
              <a:solidFill>
                <a:srgbClr val="FFFFFF"/>
              </a:solidFill>
              <a:latin typeface="Nunito"/>
              <a:ea typeface="Nunito"/>
              <a:cs typeface="Nunito"/>
              <a:sym typeface="Nuni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41"/>
          <p:cNvPicPr preferRelativeResize="0"/>
          <p:nvPr/>
        </p:nvPicPr>
        <p:blipFill rotWithShape="1">
          <a:blip r:embed="rId3">
            <a:alphaModFix/>
          </a:blip>
          <a:srcRect b="0" l="0" r="0" t="0"/>
          <a:stretch/>
        </p:blipFill>
        <p:spPr>
          <a:xfrm>
            <a:off x="8663801" y="4933425"/>
            <a:ext cx="480201" cy="210075"/>
          </a:xfrm>
          <a:prstGeom prst="rect">
            <a:avLst/>
          </a:prstGeom>
          <a:noFill/>
          <a:ln>
            <a:noFill/>
          </a:ln>
        </p:spPr>
      </p:pic>
      <p:sp>
        <p:nvSpPr>
          <p:cNvPr id="258" name="Google Shape;258;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59" name="Google Shape;259;p41"/>
          <p:cNvPicPr preferRelativeResize="0"/>
          <p:nvPr/>
        </p:nvPicPr>
        <p:blipFill>
          <a:blip r:embed="rId4">
            <a:alphaModFix/>
          </a:blip>
          <a:stretch>
            <a:fillRect/>
          </a:stretch>
        </p:blipFill>
        <p:spPr>
          <a:xfrm>
            <a:off x="0" y="0"/>
            <a:ext cx="9144000" cy="5127823"/>
          </a:xfrm>
          <a:prstGeom prst="rect">
            <a:avLst/>
          </a:prstGeom>
          <a:noFill/>
          <a:ln>
            <a:noFill/>
          </a:ln>
        </p:spPr>
      </p:pic>
      <p:sp>
        <p:nvSpPr>
          <p:cNvPr id="260" name="Google Shape;260;p41"/>
          <p:cNvSpPr txBox="1"/>
          <p:nvPr/>
        </p:nvSpPr>
        <p:spPr>
          <a:xfrm>
            <a:off x="1256075" y="3509500"/>
            <a:ext cx="6267000" cy="1239600"/>
          </a:xfrm>
          <a:prstGeom prst="rect">
            <a:avLst/>
          </a:prstGeom>
          <a:noFill/>
          <a:ln>
            <a:noFill/>
          </a:ln>
        </p:spPr>
        <p:txBody>
          <a:bodyPr anchorCtr="0" anchor="t" bIns="91425" lIns="91425" spcFirstLastPara="1" rIns="91425" wrap="square" tIns="91425">
            <a:noAutofit/>
          </a:bodyPr>
          <a:lstStyle/>
          <a:p>
            <a:pPr indent="-374650" lvl="0" marL="457200" rtl="0" algn="l">
              <a:spcBef>
                <a:spcPts val="0"/>
              </a:spcBef>
              <a:spcAft>
                <a:spcPts val="0"/>
              </a:spcAft>
              <a:buClr>
                <a:srgbClr val="FFFFFF"/>
              </a:buClr>
              <a:buSzPts val="2300"/>
              <a:buFont typeface="Nunito"/>
              <a:buChar char="●"/>
            </a:pPr>
            <a:r>
              <a:rPr b="1" lang="en" sz="2300">
                <a:solidFill>
                  <a:srgbClr val="FFFFFF"/>
                </a:solidFill>
                <a:latin typeface="Nunito"/>
                <a:ea typeface="Nunito"/>
                <a:cs typeface="Nunito"/>
                <a:sym typeface="Nunito"/>
              </a:rPr>
              <a:t>Real-time: low latency = high throughput</a:t>
            </a:r>
            <a:endParaRPr b="1" sz="2300">
              <a:solidFill>
                <a:srgbClr val="FFFFFF"/>
              </a:solidFill>
              <a:latin typeface="Nunito"/>
              <a:ea typeface="Nunito"/>
              <a:cs typeface="Nunito"/>
              <a:sym typeface="Nunito"/>
            </a:endParaRPr>
          </a:p>
          <a:p>
            <a:pPr indent="-374650" lvl="0" marL="457200" rtl="0" algn="l">
              <a:spcBef>
                <a:spcPts val="0"/>
              </a:spcBef>
              <a:spcAft>
                <a:spcPts val="0"/>
              </a:spcAft>
              <a:buClr>
                <a:srgbClr val="FFFFFF"/>
              </a:buClr>
              <a:buSzPts val="2300"/>
              <a:buFont typeface="Nunito"/>
              <a:buChar char="●"/>
            </a:pPr>
            <a:r>
              <a:rPr b="1" lang="en" sz="2300">
                <a:solidFill>
                  <a:srgbClr val="FFFFFF"/>
                </a:solidFill>
                <a:latin typeface="Nunito"/>
                <a:ea typeface="Nunito"/>
                <a:cs typeface="Nunito"/>
                <a:sym typeface="Nunito"/>
              </a:rPr>
              <a:t>Batched: high latency, high throughput</a:t>
            </a:r>
            <a:endParaRPr b="1" sz="2300">
              <a:solidFill>
                <a:srgbClr val="FFFFFF"/>
              </a:solidFill>
              <a:latin typeface="Nunito"/>
              <a:ea typeface="Nunito"/>
              <a:cs typeface="Nunito"/>
              <a:sym typeface="Nuni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graphicFrame>
        <p:nvGraphicFramePr>
          <p:cNvPr id="265" name="Google Shape;265;p42"/>
          <p:cNvGraphicFramePr/>
          <p:nvPr/>
        </p:nvGraphicFramePr>
        <p:xfrm>
          <a:off x="562263" y="1369913"/>
          <a:ext cx="3000000" cy="3000000"/>
        </p:xfrm>
        <a:graphic>
          <a:graphicData uri="http://schemas.openxmlformats.org/drawingml/2006/table">
            <a:tbl>
              <a:tblPr>
                <a:noFill/>
                <a:tableStyleId>{642A003F-0798-417C-B5FD-6C7207EC4363}</a:tableStyleId>
              </a:tblPr>
              <a:tblGrid>
                <a:gridCol w="2014150"/>
                <a:gridCol w="2523600"/>
                <a:gridCol w="2906900"/>
              </a:tblGrid>
              <a:tr h="479825">
                <a:tc>
                  <a:txBody>
                    <a:bodyPr/>
                    <a:lstStyle/>
                    <a:p>
                      <a:pPr indent="0" lvl="0" marL="0" rtl="0" algn="l">
                        <a:spcBef>
                          <a:spcPts val="0"/>
                        </a:spcBef>
                        <a:spcAft>
                          <a:spcPts val="0"/>
                        </a:spcAft>
                        <a:buNone/>
                      </a:pPr>
                      <a:r>
                        <a:t/>
                      </a:r>
                      <a:endParaRPr b="1" sz="15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500">
                          <a:latin typeface="Nunito"/>
                          <a:ea typeface="Nunito"/>
                          <a:cs typeface="Nunito"/>
                          <a:sym typeface="Nunito"/>
                        </a:rPr>
                        <a:t>Research</a:t>
                      </a:r>
                      <a:endParaRPr b="1" sz="15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500">
                          <a:latin typeface="Nunito"/>
                          <a:ea typeface="Nunito"/>
                          <a:cs typeface="Nunito"/>
                          <a:sym typeface="Nunito"/>
                        </a:rPr>
                        <a:t>Production</a:t>
                      </a:r>
                      <a:endParaRPr b="1" sz="1500">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Objectives</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Model performance</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Different stakeholders have different objectives</a:t>
                      </a:r>
                      <a:endParaRPr sz="1300">
                        <a:solidFill>
                          <a:srgbClr val="999999"/>
                        </a:solidFill>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Computational priority</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Fast training, high throughput</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Fast inference, low latency</a:t>
                      </a:r>
                      <a:endParaRPr sz="1300">
                        <a:solidFill>
                          <a:srgbClr val="999999"/>
                        </a:solidFill>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latin typeface="Nunito"/>
                          <a:ea typeface="Nunito"/>
                          <a:cs typeface="Nunito"/>
                          <a:sym typeface="Nunito"/>
                        </a:rPr>
                        <a:t>Data</a:t>
                      </a:r>
                      <a:endParaRPr sz="1300">
                        <a:latin typeface="Nunito"/>
                        <a:ea typeface="Nunito"/>
                        <a:cs typeface="Nunito"/>
                        <a:sym typeface="Nuni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Nunito"/>
                          <a:ea typeface="Nunito"/>
                          <a:cs typeface="Nunito"/>
                          <a:sym typeface="Nunito"/>
                        </a:rPr>
                        <a:t>Static</a:t>
                      </a:r>
                      <a:endParaRPr sz="1300">
                        <a:latin typeface="Nunito"/>
                        <a:ea typeface="Nunito"/>
                        <a:cs typeface="Nunito"/>
                        <a:sym typeface="Nuni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Nunito"/>
                          <a:ea typeface="Nunito"/>
                          <a:cs typeface="Nunito"/>
                          <a:sym typeface="Nunito"/>
                        </a:rPr>
                        <a:t>Constantly shifting</a:t>
                      </a:r>
                      <a:endParaRPr sz="1300">
                        <a:latin typeface="Nunito"/>
                        <a:ea typeface="Nunito"/>
                        <a:cs typeface="Nunito"/>
                        <a:sym typeface="Nunito"/>
                      </a:endParaRPr>
                    </a:p>
                  </a:txBody>
                  <a:tcPr marT="91425" marB="91425" marR="91425" marL="91425"/>
                </a:tc>
              </a:tr>
            </a:tbl>
          </a:graphicData>
        </a:graphic>
      </p:graphicFrame>
      <p:sp>
        <p:nvSpPr>
          <p:cNvPr id="266" name="Google Shape;266;p42"/>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in research vs. in production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1078350" y="1601150"/>
            <a:ext cx="7031100" cy="16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a:t>
            </a:r>
            <a:r>
              <a:rPr lang="en"/>
              <a:t>. Why Machine Learning? (Introduction)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3"/>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graphicFrame>
        <p:nvGraphicFramePr>
          <p:cNvPr id="272" name="Google Shape;272;p43"/>
          <p:cNvGraphicFramePr/>
          <p:nvPr/>
        </p:nvGraphicFramePr>
        <p:xfrm>
          <a:off x="496575" y="1513825"/>
          <a:ext cx="3000000" cy="3000000"/>
        </p:xfrm>
        <a:graphic>
          <a:graphicData uri="http://schemas.openxmlformats.org/drawingml/2006/table">
            <a:tbl>
              <a:tblPr>
                <a:noFill/>
                <a:tableStyleId>{E5D17640-CA32-46B3-94B7-092CB7238C73}</a:tableStyleId>
              </a:tblPr>
              <a:tblGrid>
                <a:gridCol w="3095175"/>
                <a:gridCol w="3754925"/>
              </a:tblGrid>
              <a:tr h="463200">
                <a:tc>
                  <a:txBody>
                    <a:bodyPr/>
                    <a:lstStyle/>
                    <a:p>
                      <a:pPr indent="0" lvl="0" marL="0" rtl="0" algn="l">
                        <a:spcBef>
                          <a:spcPts val="0"/>
                        </a:spcBef>
                        <a:spcAft>
                          <a:spcPts val="0"/>
                        </a:spcAft>
                        <a:buNone/>
                      </a:pPr>
                      <a:r>
                        <a:rPr b="1" lang="en" sz="1500">
                          <a:latin typeface="Nunito"/>
                          <a:ea typeface="Nunito"/>
                          <a:cs typeface="Nunito"/>
                          <a:sym typeface="Nunito"/>
                        </a:rPr>
                        <a:t>Research</a:t>
                      </a:r>
                      <a:endParaRPr b="1" sz="1500">
                        <a:latin typeface="Nunito"/>
                        <a:ea typeface="Nunito"/>
                        <a:cs typeface="Nunito"/>
                        <a:sym typeface="Nunito"/>
                      </a:endParaRPr>
                    </a:p>
                  </a:txBody>
                  <a:tcPr marT="88900" marB="88900" marR="88900" marL="88900"/>
                </a:tc>
                <a:tc>
                  <a:txBody>
                    <a:bodyPr/>
                    <a:lstStyle/>
                    <a:p>
                      <a:pPr indent="0" lvl="0" marL="0" rtl="0" algn="l">
                        <a:spcBef>
                          <a:spcPts val="0"/>
                        </a:spcBef>
                        <a:spcAft>
                          <a:spcPts val="0"/>
                        </a:spcAft>
                        <a:buNone/>
                      </a:pPr>
                      <a:r>
                        <a:rPr b="1" lang="en" sz="1500">
                          <a:latin typeface="Nunito"/>
                          <a:ea typeface="Nunito"/>
                          <a:cs typeface="Nunito"/>
                          <a:sym typeface="Nunito"/>
                        </a:rPr>
                        <a:t>Production</a:t>
                      </a:r>
                      <a:endParaRPr b="1" sz="1500">
                        <a:latin typeface="Nunito"/>
                        <a:ea typeface="Nunito"/>
                        <a:cs typeface="Nunito"/>
                        <a:sym typeface="Nunito"/>
                      </a:endParaRPr>
                    </a:p>
                  </a:txBody>
                  <a:tcPr marT="88900" marB="88900" marR="88900" marL="88900"/>
                </a:tc>
              </a:tr>
              <a:tr h="431800">
                <a:tc>
                  <a:txBody>
                    <a:bodyPr/>
                    <a:lstStyle/>
                    <a:p>
                      <a:pPr indent="-311150" lvl="0" marL="457200" rtl="0" algn="l">
                        <a:spcBef>
                          <a:spcPts val="0"/>
                        </a:spcBef>
                        <a:spcAft>
                          <a:spcPts val="0"/>
                        </a:spcAft>
                        <a:buSzPts val="1300"/>
                        <a:buFont typeface="Nunito"/>
                        <a:buChar char="●"/>
                      </a:pPr>
                      <a:r>
                        <a:rPr lang="en" sz="1300">
                          <a:latin typeface="Nunito"/>
                          <a:ea typeface="Nunito"/>
                          <a:cs typeface="Nunito"/>
                          <a:sym typeface="Nunito"/>
                        </a:rPr>
                        <a:t>Clean</a:t>
                      </a:r>
                      <a:endParaRPr sz="1300">
                        <a:latin typeface="Nunito"/>
                        <a:ea typeface="Nunito"/>
                        <a:cs typeface="Nunito"/>
                        <a:sym typeface="Nunito"/>
                      </a:endParaRPr>
                    </a:p>
                    <a:p>
                      <a:pPr indent="-311150" lvl="0" marL="457200" rtl="0" algn="l">
                        <a:spcBef>
                          <a:spcPts val="0"/>
                        </a:spcBef>
                        <a:spcAft>
                          <a:spcPts val="0"/>
                        </a:spcAft>
                        <a:buSzPts val="1300"/>
                        <a:buFont typeface="Nunito"/>
                        <a:buChar char="●"/>
                      </a:pPr>
                      <a:r>
                        <a:rPr lang="en" sz="1300">
                          <a:latin typeface="Nunito"/>
                          <a:ea typeface="Nunito"/>
                          <a:cs typeface="Nunito"/>
                          <a:sym typeface="Nunito"/>
                        </a:rPr>
                        <a:t>Static</a:t>
                      </a:r>
                      <a:endParaRPr sz="1300">
                        <a:latin typeface="Nunito"/>
                        <a:ea typeface="Nunito"/>
                        <a:cs typeface="Nunito"/>
                        <a:sym typeface="Nunito"/>
                      </a:endParaRPr>
                    </a:p>
                    <a:p>
                      <a:pPr indent="-311150" lvl="0" marL="457200" rtl="0" algn="l">
                        <a:spcBef>
                          <a:spcPts val="0"/>
                        </a:spcBef>
                        <a:spcAft>
                          <a:spcPts val="0"/>
                        </a:spcAft>
                        <a:buSzPts val="1300"/>
                        <a:buFont typeface="Nunito"/>
                        <a:buChar char="●"/>
                      </a:pPr>
                      <a:r>
                        <a:rPr lang="en" sz="1300">
                          <a:latin typeface="Nunito"/>
                          <a:ea typeface="Nunito"/>
                          <a:cs typeface="Nunito"/>
                          <a:sym typeface="Nunito"/>
                        </a:rPr>
                        <a:t>Mostly historical data</a:t>
                      </a:r>
                      <a:endParaRPr sz="1300">
                        <a:latin typeface="Nunito"/>
                        <a:ea typeface="Nunito"/>
                        <a:cs typeface="Nunito"/>
                        <a:sym typeface="Nunito"/>
                      </a:endParaRPr>
                    </a:p>
                  </a:txBody>
                  <a:tcPr marT="88900" marB="88900" marR="88900" marL="88900"/>
                </a:tc>
                <a:tc>
                  <a:txBody>
                    <a:bodyPr/>
                    <a:lstStyle/>
                    <a:p>
                      <a:pPr indent="-311150" lvl="0" marL="457200" rtl="0" algn="l">
                        <a:spcBef>
                          <a:spcPts val="0"/>
                        </a:spcBef>
                        <a:spcAft>
                          <a:spcPts val="0"/>
                        </a:spcAft>
                        <a:buSzPts val="1300"/>
                        <a:buFont typeface="Nunito"/>
                        <a:buChar char="●"/>
                      </a:pPr>
                      <a:r>
                        <a:rPr lang="en" sz="1300">
                          <a:latin typeface="Nunito"/>
                          <a:ea typeface="Nunito"/>
                          <a:cs typeface="Nunito"/>
                          <a:sym typeface="Nunito"/>
                        </a:rPr>
                        <a:t>Messy</a:t>
                      </a:r>
                      <a:endParaRPr sz="1300">
                        <a:latin typeface="Nunito"/>
                        <a:ea typeface="Nunito"/>
                        <a:cs typeface="Nunito"/>
                        <a:sym typeface="Nunito"/>
                      </a:endParaRPr>
                    </a:p>
                    <a:p>
                      <a:pPr indent="-311150" lvl="0" marL="457200" rtl="0" algn="l">
                        <a:spcBef>
                          <a:spcPts val="0"/>
                        </a:spcBef>
                        <a:spcAft>
                          <a:spcPts val="0"/>
                        </a:spcAft>
                        <a:buSzPts val="1300"/>
                        <a:buFont typeface="Nunito"/>
                        <a:buChar char="●"/>
                      </a:pPr>
                      <a:r>
                        <a:rPr lang="en" sz="1300">
                          <a:latin typeface="Nunito"/>
                          <a:ea typeface="Nunito"/>
                          <a:cs typeface="Nunito"/>
                          <a:sym typeface="Nunito"/>
                        </a:rPr>
                        <a:t>Constantly shifting</a:t>
                      </a:r>
                      <a:endParaRPr sz="1300">
                        <a:latin typeface="Nunito"/>
                        <a:ea typeface="Nunito"/>
                        <a:cs typeface="Nunito"/>
                        <a:sym typeface="Nunito"/>
                      </a:endParaRPr>
                    </a:p>
                    <a:p>
                      <a:pPr indent="-311150" lvl="0" marL="457200" rtl="0" algn="l">
                        <a:spcBef>
                          <a:spcPts val="0"/>
                        </a:spcBef>
                        <a:spcAft>
                          <a:spcPts val="0"/>
                        </a:spcAft>
                        <a:buSzPts val="1300"/>
                        <a:buFont typeface="Nunito"/>
                        <a:buChar char="●"/>
                      </a:pPr>
                      <a:r>
                        <a:rPr lang="en" sz="1300">
                          <a:latin typeface="Nunito"/>
                          <a:ea typeface="Nunito"/>
                          <a:cs typeface="Nunito"/>
                          <a:sym typeface="Nunito"/>
                        </a:rPr>
                        <a:t>Historical + streaming data</a:t>
                      </a:r>
                      <a:endParaRPr sz="1300">
                        <a:latin typeface="Nunito"/>
                        <a:ea typeface="Nunito"/>
                        <a:cs typeface="Nunito"/>
                        <a:sym typeface="Nunito"/>
                      </a:endParaRPr>
                    </a:p>
                    <a:p>
                      <a:pPr indent="-311150" lvl="0" marL="457200" rtl="0" algn="l">
                        <a:spcBef>
                          <a:spcPts val="0"/>
                        </a:spcBef>
                        <a:spcAft>
                          <a:spcPts val="0"/>
                        </a:spcAft>
                        <a:buSzPts val="1300"/>
                        <a:buFont typeface="Nunito"/>
                        <a:buChar char="●"/>
                      </a:pPr>
                      <a:r>
                        <a:rPr lang="en" sz="1300">
                          <a:latin typeface="Nunito"/>
                          <a:ea typeface="Nunito"/>
                          <a:cs typeface="Nunito"/>
                          <a:sym typeface="Nunito"/>
                        </a:rPr>
                        <a:t>Biased, and you don’t know how biased</a:t>
                      </a:r>
                      <a:endParaRPr sz="1300">
                        <a:latin typeface="Nunito"/>
                        <a:ea typeface="Nunito"/>
                        <a:cs typeface="Nunito"/>
                        <a:sym typeface="Nunito"/>
                      </a:endParaRPr>
                    </a:p>
                    <a:p>
                      <a:pPr indent="-311150" lvl="0" marL="457200" rtl="0" algn="l">
                        <a:spcBef>
                          <a:spcPts val="0"/>
                        </a:spcBef>
                        <a:spcAft>
                          <a:spcPts val="0"/>
                        </a:spcAft>
                        <a:buSzPts val="1300"/>
                        <a:buFont typeface="Nunito"/>
                        <a:buChar char="●"/>
                      </a:pPr>
                      <a:r>
                        <a:rPr lang="en" sz="1300">
                          <a:latin typeface="Nunito"/>
                          <a:ea typeface="Nunito"/>
                          <a:cs typeface="Nunito"/>
                          <a:sym typeface="Nunito"/>
                        </a:rPr>
                        <a:t>Privacy + regulatory concerns </a:t>
                      </a:r>
                      <a:endParaRPr sz="1300">
                        <a:latin typeface="Nunito"/>
                        <a:ea typeface="Nunito"/>
                        <a:cs typeface="Nunito"/>
                        <a:sym typeface="Nunito"/>
                      </a:endParaRPr>
                    </a:p>
                  </a:txBody>
                  <a:tcPr marT="88900" marB="88900" marR="88900" marL="88900"/>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44"/>
          <p:cNvPicPr preferRelativeResize="0"/>
          <p:nvPr/>
        </p:nvPicPr>
        <p:blipFill>
          <a:blip r:embed="rId3">
            <a:alphaModFix/>
          </a:blip>
          <a:stretch>
            <a:fillRect/>
          </a:stretch>
        </p:blipFill>
        <p:spPr>
          <a:xfrm>
            <a:off x="0" y="828646"/>
            <a:ext cx="9143998" cy="243140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graphicFrame>
        <p:nvGraphicFramePr>
          <p:cNvPr id="282" name="Google Shape;282;p45"/>
          <p:cNvGraphicFramePr/>
          <p:nvPr/>
        </p:nvGraphicFramePr>
        <p:xfrm>
          <a:off x="562263" y="1369913"/>
          <a:ext cx="3000000" cy="3000000"/>
        </p:xfrm>
        <a:graphic>
          <a:graphicData uri="http://schemas.openxmlformats.org/drawingml/2006/table">
            <a:tbl>
              <a:tblPr>
                <a:noFill/>
                <a:tableStyleId>{642A003F-0798-417C-B5FD-6C7207EC4363}</a:tableStyleId>
              </a:tblPr>
              <a:tblGrid>
                <a:gridCol w="2014150"/>
                <a:gridCol w="2523600"/>
                <a:gridCol w="2906900"/>
              </a:tblGrid>
              <a:tr h="479825">
                <a:tc>
                  <a:txBody>
                    <a:bodyPr/>
                    <a:lstStyle/>
                    <a:p>
                      <a:pPr indent="0" lvl="0" marL="0" rtl="0" algn="l">
                        <a:spcBef>
                          <a:spcPts val="0"/>
                        </a:spcBef>
                        <a:spcAft>
                          <a:spcPts val="0"/>
                        </a:spcAft>
                        <a:buNone/>
                      </a:pPr>
                      <a:r>
                        <a:t/>
                      </a:r>
                      <a:endParaRPr b="1" sz="15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500">
                          <a:latin typeface="Nunito"/>
                          <a:ea typeface="Nunito"/>
                          <a:cs typeface="Nunito"/>
                          <a:sym typeface="Nunito"/>
                        </a:rPr>
                        <a:t>Research</a:t>
                      </a:r>
                      <a:endParaRPr b="1" sz="15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500">
                          <a:latin typeface="Nunito"/>
                          <a:ea typeface="Nunito"/>
                          <a:cs typeface="Nunito"/>
                          <a:sym typeface="Nunito"/>
                        </a:rPr>
                        <a:t>Production</a:t>
                      </a:r>
                      <a:endParaRPr b="1" sz="1500">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Objectives</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Model performance</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Different stakeholders have different objectives</a:t>
                      </a:r>
                      <a:endParaRPr sz="1300">
                        <a:solidFill>
                          <a:srgbClr val="999999"/>
                        </a:solidFill>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Computational priority</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Fast training, high throughput</a:t>
                      </a:r>
                      <a:endParaRPr sz="1300">
                        <a:solidFill>
                          <a:srgbClr val="999999"/>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Fast inference, low latency</a:t>
                      </a:r>
                      <a:endParaRPr sz="1300">
                        <a:solidFill>
                          <a:srgbClr val="999999"/>
                        </a:solidFill>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Data</a:t>
                      </a:r>
                      <a:endParaRPr sz="1300">
                        <a:solidFill>
                          <a:srgbClr val="999999"/>
                        </a:solidFill>
                        <a:latin typeface="Nunito"/>
                        <a:ea typeface="Nunito"/>
                        <a:cs typeface="Nunito"/>
                        <a:sym typeface="Nuni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Static</a:t>
                      </a:r>
                      <a:endParaRPr sz="1300">
                        <a:solidFill>
                          <a:srgbClr val="999999"/>
                        </a:solidFill>
                        <a:latin typeface="Nunito"/>
                        <a:ea typeface="Nunito"/>
                        <a:cs typeface="Nunito"/>
                        <a:sym typeface="Nuni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rgbClr val="999999"/>
                          </a:solidFill>
                          <a:latin typeface="Nunito"/>
                          <a:ea typeface="Nunito"/>
                          <a:cs typeface="Nunito"/>
                          <a:sym typeface="Nunito"/>
                        </a:rPr>
                        <a:t>Constantly shifting</a:t>
                      </a:r>
                      <a:endParaRPr sz="1300">
                        <a:solidFill>
                          <a:srgbClr val="999999"/>
                        </a:solidFill>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latin typeface="Nunito"/>
                          <a:ea typeface="Nunito"/>
                          <a:cs typeface="Nunito"/>
                          <a:sym typeface="Nunito"/>
                        </a:rPr>
                        <a:t>Interpretability*</a:t>
                      </a:r>
                      <a:endParaRPr sz="1300">
                        <a:latin typeface="Nunito"/>
                        <a:ea typeface="Nunito"/>
                        <a:cs typeface="Nunito"/>
                        <a:sym typeface="Nuni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Nunito"/>
                          <a:ea typeface="Nunito"/>
                          <a:cs typeface="Nunito"/>
                          <a:sym typeface="Nunito"/>
                        </a:rPr>
                        <a:t>Good to have</a:t>
                      </a:r>
                      <a:endParaRPr sz="1300">
                        <a:latin typeface="Nunito"/>
                        <a:ea typeface="Nunito"/>
                        <a:cs typeface="Nunito"/>
                        <a:sym typeface="Nuni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dk1"/>
                          </a:solidFill>
                          <a:latin typeface="Nunito"/>
                          <a:ea typeface="Nunito"/>
                          <a:cs typeface="Nunito"/>
                          <a:sym typeface="Nunito"/>
                        </a:rPr>
                        <a:t>Important</a:t>
                      </a:r>
                      <a:endParaRPr sz="1300">
                        <a:latin typeface="Nunito"/>
                        <a:ea typeface="Nunito"/>
                        <a:cs typeface="Nunito"/>
                        <a:sym typeface="Nunito"/>
                      </a:endParaRPr>
                    </a:p>
                  </a:txBody>
                  <a:tcPr marT="91425" marB="91425" marR="91425" marL="91425">
                    <a:lnL cap="flat" cmpd="sng" w="9525">
                      <a:solidFill>
                        <a:srgbClr val="9E9E9E"/>
                      </a:solidFill>
                      <a:prstDash val="solid"/>
                      <a:round/>
                      <a:headEnd len="sm" w="sm" type="none"/>
                      <a:tailEnd len="sm" w="sm" type="none"/>
                    </a:lnL>
                  </a:tcPr>
                </a:tc>
              </a:tr>
            </a:tbl>
          </a:graphicData>
        </a:graphic>
      </p:graphicFrame>
      <p:sp>
        <p:nvSpPr>
          <p:cNvPr id="283" name="Google Shape;283;p45"/>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in research vs. in production</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6"/>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Interpretability</a:t>
            </a:r>
            <a:endParaRPr/>
          </a:p>
        </p:txBody>
      </p:sp>
      <p:sp>
        <p:nvSpPr>
          <p:cNvPr id="289" name="Google Shape;289;p46"/>
          <p:cNvSpPr txBox="1"/>
          <p:nvPr/>
        </p:nvSpPr>
        <p:spPr>
          <a:xfrm>
            <a:off x="394000" y="1039375"/>
            <a:ext cx="84384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roxima Nova"/>
                <a:ea typeface="Proxima Nova"/>
                <a:cs typeface="Proxima Nova"/>
                <a:sym typeface="Proxima Nova"/>
              </a:rPr>
              <a:t>Suppose you have cancer and you have to choose between a blackbox AI surgeon that cannot explain how it works but has 90% cure rate and a human surgeon with 80% cure rate. </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Do you want the AI surgeon or human surgeon?</a:t>
            </a:r>
            <a:endParaRPr>
              <a:latin typeface="Proxima Nova"/>
              <a:ea typeface="Proxima Nova"/>
              <a:cs typeface="Proxima Nova"/>
              <a:sym typeface="Proxima Nova"/>
            </a:endParaRPr>
          </a:p>
        </p:txBody>
      </p:sp>
      <p:pic>
        <p:nvPicPr>
          <p:cNvPr id="290" name="Google Shape;290;p46"/>
          <p:cNvPicPr preferRelativeResize="0"/>
          <p:nvPr/>
        </p:nvPicPr>
        <p:blipFill>
          <a:blip r:embed="rId3">
            <a:alphaModFix/>
          </a:blip>
          <a:stretch>
            <a:fillRect/>
          </a:stretch>
        </p:blipFill>
        <p:spPr>
          <a:xfrm>
            <a:off x="1309688" y="2227050"/>
            <a:ext cx="6524625" cy="20859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graphicFrame>
        <p:nvGraphicFramePr>
          <p:cNvPr id="295" name="Google Shape;295;p47"/>
          <p:cNvGraphicFramePr/>
          <p:nvPr/>
        </p:nvGraphicFramePr>
        <p:xfrm>
          <a:off x="562263" y="1369913"/>
          <a:ext cx="3000000" cy="3000000"/>
        </p:xfrm>
        <a:graphic>
          <a:graphicData uri="http://schemas.openxmlformats.org/drawingml/2006/table">
            <a:tbl>
              <a:tblPr>
                <a:noFill/>
                <a:tableStyleId>{642A003F-0798-417C-B5FD-6C7207EC4363}</a:tableStyleId>
              </a:tblPr>
              <a:tblGrid>
                <a:gridCol w="2014150"/>
                <a:gridCol w="2523600"/>
                <a:gridCol w="2906900"/>
              </a:tblGrid>
              <a:tr h="479825">
                <a:tc>
                  <a:txBody>
                    <a:bodyPr/>
                    <a:lstStyle/>
                    <a:p>
                      <a:pPr indent="0" lvl="0" marL="0" rtl="0" algn="l">
                        <a:spcBef>
                          <a:spcPts val="0"/>
                        </a:spcBef>
                        <a:spcAft>
                          <a:spcPts val="0"/>
                        </a:spcAft>
                        <a:buNone/>
                      </a:pPr>
                      <a:r>
                        <a:t/>
                      </a:r>
                      <a:endParaRPr b="1" sz="15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500">
                          <a:latin typeface="Nunito"/>
                          <a:ea typeface="Nunito"/>
                          <a:cs typeface="Nunito"/>
                          <a:sym typeface="Nunito"/>
                        </a:rPr>
                        <a:t>Research</a:t>
                      </a:r>
                      <a:endParaRPr b="1" sz="15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b="1" lang="en" sz="1500">
                          <a:latin typeface="Nunito"/>
                          <a:ea typeface="Nunito"/>
                          <a:cs typeface="Nunito"/>
                          <a:sym typeface="Nunito"/>
                        </a:rPr>
                        <a:t>Production</a:t>
                      </a:r>
                      <a:endParaRPr b="1" sz="1500">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latin typeface="Nunito"/>
                          <a:ea typeface="Nunito"/>
                          <a:cs typeface="Nunito"/>
                          <a:sym typeface="Nunito"/>
                        </a:rPr>
                        <a:t>Objectives</a:t>
                      </a:r>
                      <a:endParaRPr sz="13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latin typeface="Nunito"/>
                          <a:ea typeface="Nunito"/>
                          <a:cs typeface="Nunito"/>
                          <a:sym typeface="Nunito"/>
                        </a:rPr>
                        <a:t>Model performance</a:t>
                      </a:r>
                      <a:endParaRPr sz="13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latin typeface="Nunito"/>
                          <a:ea typeface="Nunito"/>
                          <a:cs typeface="Nunito"/>
                          <a:sym typeface="Nunito"/>
                        </a:rPr>
                        <a:t>Different stakeholders have different objectives</a:t>
                      </a:r>
                      <a:endParaRPr sz="1300">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latin typeface="Nunito"/>
                          <a:ea typeface="Nunito"/>
                          <a:cs typeface="Nunito"/>
                          <a:sym typeface="Nunito"/>
                        </a:rPr>
                        <a:t>Computational priority</a:t>
                      </a:r>
                      <a:endParaRPr sz="13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latin typeface="Nunito"/>
                          <a:ea typeface="Nunito"/>
                          <a:cs typeface="Nunito"/>
                          <a:sym typeface="Nunito"/>
                        </a:rPr>
                        <a:t>Fast training, high throughput</a:t>
                      </a:r>
                      <a:endParaRPr sz="13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1300">
                          <a:latin typeface="Nunito"/>
                          <a:ea typeface="Nunito"/>
                          <a:cs typeface="Nunito"/>
                          <a:sym typeface="Nunito"/>
                        </a:rPr>
                        <a:t>Fast inference, low latency</a:t>
                      </a:r>
                      <a:endParaRPr sz="1300">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latin typeface="Nunito"/>
                          <a:ea typeface="Nunito"/>
                          <a:cs typeface="Nunito"/>
                          <a:sym typeface="Nunito"/>
                        </a:rPr>
                        <a:t>Data</a:t>
                      </a:r>
                      <a:endParaRPr sz="1300">
                        <a:latin typeface="Nunito"/>
                        <a:ea typeface="Nunito"/>
                        <a:cs typeface="Nunito"/>
                        <a:sym typeface="Nuni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Nunito"/>
                          <a:ea typeface="Nunito"/>
                          <a:cs typeface="Nunito"/>
                          <a:sym typeface="Nunito"/>
                        </a:rPr>
                        <a:t>Static</a:t>
                      </a:r>
                      <a:endParaRPr sz="1300">
                        <a:latin typeface="Nunito"/>
                        <a:ea typeface="Nunito"/>
                        <a:cs typeface="Nunito"/>
                        <a:sym typeface="Nuni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Nunito"/>
                          <a:ea typeface="Nunito"/>
                          <a:cs typeface="Nunito"/>
                          <a:sym typeface="Nunito"/>
                        </a:rPr>
                        <a:t>Constantly shifting</a:t>
                      </a:r>
                      <a:endParaRPr sz="1300">
                        <a:latin typeface="Nunito"/>
                        <a:ea typeface="Nunito"/>
                        <a:cs typeface="Nunito"/>
                        <a:sym typeface="Nunito"/>
                      </a:endParaRPr>
                    </a:p>
                  </a:txBody>
                  <a:tcPr marT="91425" marB="91425" marR="91425" marL="91425"/>
                </a:tc>
              </a:tr>
              <a:tr h="437375">
                <a:tc>
                  <a:txBody>
                    <a:bodyPr/>
                    <a:lstStyle/>
                    <a:p>
                      <a:pPr indent="0" lvl="0" marL="0" rtl="0" algn="l">
                        <a:spcBef>
                          <a:spcPts val="0"/>
                        </a:spcBef>
                        <a:spcAft>
                          <a:spcPts val="0"/>
                        </a:spcAft>
                        <a:buNone/>
                      </a:pPr>
                      <a:r>
                        <a:rPr lang="en" sz="1300">
                          <a:latin typeface="Nunito"/>
                          <a:ea typeface="Nunito"/>
                          <a:cs typeface="Nunito"/>
                          <a:sym typeface="Nunito"/>
                        </a:rPr>
                        <a:t>Interpretability</a:t>
                      </a:r>
                      <a:endParaRPr sz="1300">
                        <a:latin typeface="Nunito"/>
                        <a:ea typeface="Nunito"/>
                        <a:cs typeface="Nunito"/>
                        <a:sym typeface="Nuni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latin typeface="Nunito"/>
                          <a:ea typeface="Nunito"/>
                          <a:cs typeface="Nunito"/>
                          <a:sym typeface="Nunito"/>
                        </a:rPr>
                        <a:t>Good to have</a:t>
                      </a:r>
                      <a:endParaRPr sz="1300">
                        <a:latin typeface="Nunito"/>
                        <a:ea typeface="Nunito"/>
                        <a:cs typeface="Nunito"/>
                        <a:sym typeface="Nuni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dk1"/>
                          </a:solidFill>
                          <a:latin typeface="Nunito"/>
                          <a:ea typeface="Nunito"/>
                          <a:cs typeface="Nunito"/>
                          <a:sym typeface="Nunito"/>
                        </a:rPr>
                        <a:t>Important</a:t>
                      </a:r>
                      <a:endParaRPr sz="1300">
                        <a:latin typeface="Nunito"/>
                        <a:ea typeface="Nunito"/>
                        <a:cs typeface="Nunito"/>
                        <a:sym typeface="Nunito"/>
                      </a:endParaRPr>
                    </a:p>
                  </a:txBody>
                  <a:tcPr marT="91425" marB="91425" marR="91425" marL="91425">
                    <a:lnL cap="flat" cmpd="sng" w="9525">
                      <a:solidFill>
                        <a:srgbClr val="9E9E9E"/>
                      </a:solidFill>
                      <a:prstDash val="solid"/>
                      <a:round/>
                      <a:headEnd len="sm" w="sm" type="none"/>
                      <a:tailEnd len="sm" w="sm" type="none"/>
                    </a:lnL>
                  </a:tcPr>
                </a:tc>
              </a:tr>
            </a:tbl>
          </a:graphicData>
        </a:graphic>
      </p:graphicFrame>
      <p:sp>
        <p:nvSpPr>
          <p:cNvPr id="296" name="Google Shape;296;p47"/>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in research vs. in production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8"/>
          <p:cNvSpPr txBox="1"/>
          <p:nvPr>
            <p:ph type="title"/>
          </p:nvPr>
        </p:nvSpPr>
        <p:spPr>
          <a:xfrm>
            <a:off x="1078350" y="1601150"/>
            <a:ext cx="6783600" cy="16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5</a:t>
            </a:r>
            <a:r>
              <a:rPr lang="en"/>
              <a:t>. ML systems vs. traditional software</a:t>
            </a:r>
            <a:endParaRPr/>
          </a:p>
        </p:txBody>
      </p:sp>
      <p:sp>
        <p:nvSpPr>
          <p:cNvPr id="302" name="Google Shape;302;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9"/>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Traditional software</a:t>
            </a:r>
            <a:endParaRPr/>
          </a:p>
        </p:txBody>
      </p:sp>
      <p:sp>
        <p:nvSpPr>
          <p:cNvPr id="308" name="Google Shape;308;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Code and data are separate</a:t>
            </a:r>
            <a:endParaRPr/>
          </a:p>
          <a:p>
            <a:pPr indent="-317500" lvl="1" marL="914400" rtl="0" algn="l">
              <a:spcBef>
                <a:spcPts val="0"/>
              </a:spcBef>
              <a:spcAft>
                <a:spcPts val="0"/>
              </a:spcAft>
              <a:buSzPts val="1400"/>
              <a:buChar char="○"/>
            </a:pPr>
            <a:r>
              <a:rPr lang="en"/>
              <a:t>Inputs into the system shouldn’t change the underlying code</a:t>
            </a:r>
            <a:endParaRPr/>
          </a:p>
        </p:txBody>
      </p:sp>
      <p:pic>
        <p:nvPicPr>
          <p:cNvPr id="309" name="Google Shape;309;p49"/>
          <p:cNvPicPr preferRelativeResize="0"/>
          <p:nvPr/>
        </p:nvPicPr>
        <p:blipFill>
          <a:blip r:embed="rId3">
            <a:alphaModFix/>
          </a:blip>
          <a:stretch>
            <a:fillRect/>
          </a:stretch>
        </p:blipFill>
        <p:spPr>
          <a:xfrm>
            <a:off x="3118850" y="2066100"/>
            <a:ext cx="3573450" cy="2755825"/>
          </a:xfrm>
          <a:prstGeom prst="rect">
            <a:avLst/>
          </a:prstGeom>
          <a:noFill/>
          <a:ln>
            <a:noFill/>
          </a:ln>
        </p:spPr>
      </p:pic>
      <p:sp>
        <p:nvSpPr>
          <p:cNvPr id="310" name="Google Shape;310;p49"/>
          <p:cNvSpPr txBox="1"/>
          <p:nvPr/>
        </p:nvSpPr>
        <p:spPr>
          <a:xfrm>
            <a:off x="4572000" y="300325"/>
            <a:ext cx="4175700" cy="75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FF00FF"/>
                </a:solidFill>
                <a:latin typeface="Nunito"/>
                <a:ea typeface="Nunito"/>
                <a:cs typeface="Nunito"/>
                <a:sym typeface="Nunito"/>
              </a:rPr>
              <a:t>Separation of Concerns</a:t>
            </a:r>
            <a:r>
              <a:rPr lang="en" sz="1300">
                <a:solidFill>
                  <a:srgbClr val="FF00FF"/>
                </a:solidFill>
                <a:latin typeface="Nunito"/>
                <a:ea typeface="Nunito"/>
                <a:cs typeface="Nunito"/>
                <a:sym typeface="Nunito"/>
              </a:rPr>
              <a:t> is a design principle for separating a computer program into distinct sections such that each section addresses a separate concern</a:t>
            </a:r>
            <a:endParaRPr sz="1300">
              <a:solidFill>
                <a:srgbClr val="FF00FF"/>
              </a:solidFill>
              <a:latin typeface="Nunito"/>
              <a:ea typeface="Nunito"/>
              <a:cs typeface="Nunito"/>
              <a:sym typeface="Nunito"/>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50"/>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systems</a:t>
            </a:r>
            <a:endParaRPr/>
          </a:p>
        </p:txBody>
      </p:sp>
      <p:sp>
        <p:nvSpPr>
          <p:cNvPr id="316" name="Google Shape;316;p50"/>
          <p:cNvSpPr txBox="1"/>
          <p:nvPr>
            <p:ph idx="1" type="body"/>
          </p:nvPr>
        </p:nvSpPr>
        <p:spPr>
          <a:xfrm>
            <a:off x="311700" y="11765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Code and data are tightly coupled</a:t>
            </a:r>
            <a:endParaRPr/>
          </a:p>
          <a:p>
            <a:pPr indent="-317500" lvl="1" marL="914400" rtl="0" algn="l">
              <a:spcBef>
                <a:spcPts val="0"/>
              </a:spcBef>
              <a:spcAft>
                <a:spcPts val="0"/>
              </a:spcAft>
              <a:buSzPts val="1400"/>
              <a:buChar char="○"/>
            </a:pPr>
            <a:r>
              <a:rPr lang="en"/>
              <a:t>ML systems are part code, part data</a:t>
            </a:r>
            <a:endParaRPr/>
          </a:p>
          <a:p>
            <a:pPr indent="-342900" lvl="0" marL="457200" rtl="0" algn="l">
              <a:spcBef>
                <a:spcPts val="0"/>
              </a:spcBef>
              <a:spcAft>
                <a:spcPts val="0"/>
              </a:spcAft>
              <a:buSzPts val="1800"/>
              <a:buChar char="●"/>
            </a:pPr>
            <a:r>
              <a:rPr lang="en"/>
              <a:t>Not only test and version code, need to test and version data too</a:t>
            </a:r>
            <a:endParaRPr/>
          </a:p>
        </p:txBody>
      </p:sp>
      <p:sp>
        <p:nvSpPr>
          <p:cNvPr id="317" name="Google Shape;317;p50"/>
          <p:cNvSpPr/>
          <p:nvPr/>
        </p:nvSpPr>
        <p:spPr>
          <a:xfrm rot="5400000">
            <a:off x="5926550" y="1121775"/>
            <a:ext cx="119700" cy="2084100"/>
          </a:xfrm>
          <a:prstGeom prst="rightBrace">
            <a:avLst>
              <a:gd fmla="val 50000" name="adj1"/>
              <a:gd fmla="val 5000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0"/>
          <p:cNvSpPr txBox="1"/>
          <p:nvPr/>
        </p:nvSpPr>
        <p:spPr>
          <a:xfrm>
            <a:off x="5312150" y="2223675"/>
            <a:ext cx="1348500" cy="39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00FF"/>
                </a:solidFill>
                <a:latin typeface="Nunito"/>
                <a:ea typeface="Nunito"/>
                <a:cs typeface="Nunito"/>
                <a:sym typeface="Nunito"/>
              </a:rPr>
              <a:t>the hard part</a:t>
            </a:r>
            <a:endParaRPr>
              <a:solidFill>
                <a:srgbClr val="FF00FF"/>
              </a:solidFill>
              <a:latin typeface="Nunito"/>
              <a:ea typeface="Nunito"/>
              <a:cs typeface="Nunito"/>
              <a:sym typeface="Nunito"/>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51"/>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 and version data</a:t>
            </a:r>
            <a:endParaRPr/>
          </a:p>
        </p:txBody>
      </p:sp>
      <p:sp>
        <p:nvSpPr>
          <p:cNvPr id="324" name="Google Shape;324;p51"/>
          <p:cNvSpPr txBox="1"/>
          <p:nvPr>
            <p:ph idx="1" type="body"/>
          </p:nvPr>
        </p:nvSpPr>
        <p:spPr>
          <a:xfrm>
            <a:off x="311700" y="117652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Extremely hard to</a:t>
            </a:r>
            <a:br>
              <a:rPr lang="en"/>
            </a:br>
            <a:r>
              <a:rPr lang="en"/>
              <a:t>ensure correctness in time</a:t>
            </a:r>
            <a:endParaRPr/>
          </a:p>
        </p:txBody>
      </p:sp>
      <p:pic>
        <p:nvPicPr>
          <p:cNvPr id="325" name="Google Shape;325;p51"/>
          <p:cNvPicPr preferRelativeResize="0"/>
          <p:nvPr/>
        </p:nvPicPr>
        <p:blipFill>
          <a:blip r:embed="rId3">
            <a:alphaModFix/>
          </a:blip>
          <a:stretch>
            <a:fillRect/>
          </a:stretch>
        </p:blipFill>
        <p:spPr>
          <a:xfrm>
            <a:off x="4270478" y="1176525"/>
            <a:ext cx="4832049" cy="3474824"/>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2"/>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a:t>
            </a:r>
            <a:endParaRPr/>
          </a:p>
        </p:txBody>
      </p:sp>
      <p:sp>
        <p:nvSpPr>
          <p:cNvPr id="331" name="Google Shape;331;p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V</a:t>
            </a:r>
            <a:r>
              <a:rPr lang="en"/>
              <a:t>alidate data correctness?</a:t>
            </a:r>
            <a:endParaRPr/>
          </a:p>
          <a:p>
            <a:pPr indent="-342900" lvl="0" marL="457200" rtl="0" algn="l">
              <a:spcBef>
                <a:spcPts val="0"/>
              </a:spcBef>
              <a:spcAft>
                <a:spcPts val="0"/>
              </a:spcAft>
              <a:buSzPts val="1800"/>
              <a:buChar char="●"/>
            </a:pPr>
            <a:r>
              <a:rPr lang="en"/>
              <a:t>Test features’ usefulness?</a:t>
            </a:r>
            <a:endParaRPr/>
          </a:p>
          <a:p>
            <a:pPr indent="-342900" lvl="0" marL="457200" rtl="0" algn="l">
              <a:spcBef>
                <a:spcPts val="0"/>
              </a:spcBef>
              <a:spcAft>
                <a:spcPts val="0"/>
              </a:spcAft>
              <a:buSzPts val="1800"/>
              <a:buChar char="●"/>
            </a:pPr>
            <a:r>
              <a:rPr lang="en"/>
              <a:t>Detect when the underlying data distribution has changed?</a:t>
            </a:r>
            <a:endParaRPr/>
          </a:p>
          <a:p>
            <a:pPr indent="-342900" lvl="0" marL="457200" rtl="0" algn="l">
              <a:spcBef>
                <a:spcPts val="0"/>
              </a:spcBef>
              <a:spcAft>
                <a:spcPts val="0"/>
              </a:spcAft>
              <a:buSzPts val="1800"/>
              <a:buChar char="●"/>
            </a:pPr>
            <a:r>
              <a:rPr lang="en"/>
              <a:t>Know if the changes are bad for models without ground truth labels?</a:t>
            </a:r>
            <a:endParaRPr/>
          </a:p>
          <a:p>
            <a:pPr indent="-342900" lvl="0" marL="457200" rtl="0" algn="l">
              <a:spcBef>
                <a:spcPts val="0"/>
              </a:spcBef>
              <a:spcAft>
                <a:spcPts val="0"/>
              </a:spcAft>
              <a:buSzPts val="1800"/>
              <a:buChar char="●"/>
            </a:pPr>
            <a:r>
              <a:rPr lang="en"/>
              <a:t>Detect malicious data?</a:t>
            </a:r>
            <a:endParaRPr/>
          </a:p>
          <a:p>
            <a:pPr indent="-317500" lvl="1" marL="914400" rtl="0" algn="l">
              <a:spcBef>
                <a:spcPts val="0"/>
              </a:spcBef>
              <a:spcAft>
                <a:spcPts val="0"/>
              </a:spcAft>
              <a:buSzPts val="1400"/>
              <a:buChar char="○"/>
            </a:pPr>
            <a:r>
              <a:rPr lang="en"/>
              <a:t>Not all data points are equal (e.g. scans of cancerous lungs are more valuable)</a:t>
            </a:r>
            <a:endParaRPr/>
          </a:p>
          <a:p>
            <a:pPr indent="-317500" lvl="1" marL="914400" rtl="0" algn="l">
              <a:spcBef>
                <a:spcPts val="0"/>
              </a:spcBef>
              <a:spcAft>
                <a:spcPts val="0"/>
              </a:spcAft>
              <a:buSzPts val="1400"/>
              <a:buChar char="○"/>
            </a:pPr>
            <a:r>
              <a:rPr lang="en"/>
              <a:t>Bad data might harm your model and/or make it susceptible to attacks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7"/>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Machine Learning?</a:t>
            </a:r>
            <a:endParaRPr/>
          </a:p>
        </p:txBody>
      </p:sp>
      <p:sp>
        <p:nvSpPr>
          <p:cNvPr id="79" name="Google Shape;7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Machine learning (ML), a subset of artificial intelligence (AI), is a branch of computational science that focuses on studying and understanding patterns and structures in data to enable learning, reasoning, and decision making without human input. </a:t>
            </a:r>
            <a:endParaRPr/>
          </a:p>
          <a:p>
            <a:pPr indent="0" lvl="0" marL="0" rtl="0" algn="just">
              <a:spcBef>
                <a:spcPts val="1600"/>
              </a:spcBef>
              <a:spcAft>
                <a:spcPts val="1600"/>
              </a:spcAft>
              <a:buNone/>
            </a:pPr>
            <a:r>
              <a:rPr lang="en"/>
              <a:t>Simply defined, machine learning allows the user to provide an enormous amount of data to a computer algorithm and have the computer evaluate and make data-driven suggestions and conclusions based only on the input data. If any adjustments are found, the algorithm can use that knowledge to make better decisions in the future.</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3"/>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systems: data poisoning attacks</a:t>
            </a:r>
            <a:endParaRPr/>
          </a:p>
        </p:txBody>
      </p:sp>
      <p:pic>
        <p:nvPicPr>
          <p:cNvPr id="337" name="Google Shape;337;p53"/>
          <p:cNvPicPr preferRelativeResize="0"/>
          <p:nvPr/>
        </p:nvPicPr>
        <p:blipFill>
          <a:blip r:embed="rId3">
            <a:alphaModFix/>
          </a:blip>
          <a:stretch>
            <a:fillRect/>
          </a:stretch>
        </p:blipFill>
        <p:spPr>
          <a:xfrm>
            <a:off x="1944013" y="975725"/>
            <a:ext cx="5255968" cy="38629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4"/>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Engineering challenges with large ML models</a:t>
            </a:r>
            <a:endParaRPr/>
          </a:p>
        </p:txBody>
      </p:sp>
      <p:sp>
        <p:nvSpPr>
          <p:cNvPr id="343" name="Google Shape;343;p54"/>
          <p:cNvSpPr txBox="1"/>
          <p:nvPr>
            <p:ph idx="1" type="body"/>
          </p:nvPr>
        </p:nvSpPr>
        <p:spPr>
          <a:xfrm>
            <a:off x="311700" y="1152475"/>
            <a:ext cx="76098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Too big to fit on-device</a:t>
            </a:r>
            <a:endParaRPr/>
          </a:p>
          <a:p>
            <a:pPr indent="-342900" lvl="0" marL="457200" rtl="0" algn="l">
              <a:spcBef>
                <a:spcPts val="0"/>
              </a:spcBef>
              <a:spcAft>
                <a:spcPts val="0"/>
              </a:spcAft>
              <a:buSzPts val="1800"/>
              <a:buChar char="●"/>
            </a:pPr>
            <a:r>
              <a:rPr lang="en"/>
              <a:t>Consume too much energy to work on-device</a:t>
            </a:r>
            <a:endParaRPr/>
          </a:p>
          <a:p>
            <a:pPr indent="-342900" lvl="0" marL="457200" rtl="0" algn="l">
              <a:spcBef>
                <a:spcPts val="0"/>
              </a:spcBef>
              <a:spcAft>
                <a:spcPts val="0"/>
              </a:spcAft>
              <a:buSzPts val="1800"/>
              <a:buChar char="●"/>
            </a:pPr>
            <a:r>
              <a:rPr lang="en"/>
              <a:t>Too slow to be useful</a:t>
            </a:r>
            <a:endParaRPr/>
          </a:p>
          <a:p>
            <a:pPr indent="-317500" lvl="1" marL="914400" rtl="0" algn="l">
              <a:spcBef>
                <a:spcPts val="0"/>
              </a:spcBef>
              <a:spcAft>
                <a:spcPts val="0"/>
              </a:spcAft>
              <a:buSzPts val="1400"/>
              <a:buChar char="○"/>
            </a:pPr>
            <a:r>
              <a:rPr lang="en"/>
              <a:t>Autocompletion is useless if it takes longer to make a prediction than to type</a:t>
            </a:r>
            <a:endParaRPr/>
          </a:p>
          <a:p>
            <a:pPr indent="-342900" lvl="0" marL="457200" rtl="0" algn="l">
              <a:spcBef>
                <a:spcPts val="0"/>
              </a:spcBef>
              <a:spcAft>
                <a:spcPts val="0"/>
              </a:spcAft>
              <a:buSzPts val="1800"/>
              <a:buChar char="●"/>
            </a:pPr>
            <a:r>
              <a:rPr lang="en"/>
              <a:t>If unit/CI tests take hours, the development cycles will stagnate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5"/>
          <p:cNvSpPr txBox="1"/>
          <p:nvPr>
            <p:ph type="title"/>
          </p:nvPr>
        </p:nvSpPr>
        <p:spPr>
          <a:xfrm>
            <a:off x="1078350" y="1601150"/>
            <a:ext cx="6171000" cy="16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6</a:t>
            </a:r>
            <a:r>
              <a:rPr lang="en"/>
              <a:t>. ML production myths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56"/>
          <p:cNvSpPr txBox="1"/>
          <p:nvPr/>
        </p:nvSpPr>
        <p:spPr>
          <a:xfrm>
            <a:off x="888300" y="1040500"/>
            <a:ext cx="7459800" cy="257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lang="en" sz="2600">
                <a:latin typeface="Nunito"/>
                <a:ea typeface="Nunito"/>
                <a:cs typeface="Nunito"/>
                <a:sym typeface="Nunito"/>
              </a:rPr>
              <a:t>Myth #1: Deploying is hard</a:t>
            </a:r>
            <a:endParaRPr b="1" sz="2600">
              <a:latin typeface="Nunito"/>
              <a:ea typeface="Nunito"/>
              <a:cs typeface="Nunito"/>
              <a:sym typeface="Nunito"/>
            </a:endParaRPr>
          </a:p>
          <a:p>
            <a:pPr indent="0" lvl="0" marL="0" marR="0" rtl="0" algn="ctr">
              <a:lnSpc>
                <a:spcPct val="100000"/>
              </a:lnSpc>
              <a:spcBef>
                <a:spcPts val="0"/>
              </a:spcBef>
              <a:spcAft>
                <a:spcPts val="0"/>
              </a:spcAft>
              <a:buClr>
                <a:srgbClr val="000000"/>
              </a:buClr>
              <a:buSzPts val="2800"/>
              <a:buFont typeface="Arial"/>
              <a:buNone/>
            </a:pPr>
            <a:r>
              <a:t/>
            </a:r>
            <a:endParaRPr sz="2600">
              <a:latin typeface="Nunito"/>
              <a:ea typeface="Nunito"/>
              <a:cs typeface="Nunito"/>
              <a:sym typeface="Nunito"/>
            </a:endParaRPr>
          </a:p>
          <a:p>
            <a:pPr indent="0" lvl="0" marL="0" marR="0" rtl="0" algn="ctr">
              <a:lnSpc>
                <a:spcPct val="100000"/>
              </a:lnSpc>
              <a:spcBef>
                <a:spcPts val="0"/>
              </a:spcBef>
              <a:spcAft>
                <a:spcPts val="0"/>
              </a:spcAft>
              <a:buClr>
                <a:srgbClr val="000000"/>
              </a:buClr>
              <a:buSzPts val="2800"/>
              <a:buFont typeface="Arial"/>
              <a:buNone/>
            </a:pPr>
            <a:r>
              <a:rPr lang="en" sz="2300">
                <a:latin typeface="Nunito"/>
                <a:ea typeface="Nunito"/>
                <a:cs typeface="Nunito"/>
                <a:sym typeface="Nunito"/>
              </a:rPr>
              <a:t>Deploying is easy. Deploying reliably is hard</a:t>
            </a:r>
            <a:endParaRPr sz="2300">
              <a:latin typeface="Nunito"/>
              <a:ea typeface="Nunito"/>
              <a:cs typeface="Nunito"/>
              <a:sym typeface="Nunito"/>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57"/>
          <p:cNvSpPr txBox="1"/>
          <p:nvPr/>
        </p:nvSpPr>
        <p:spPr>
          <a:xfrm>
            <a:off x="888300" y="638800"/>
            <a:ext cx="7459800" cy="2975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lang="en" sz="2600">
                <a:latin typeface="Nunito"/>
                <a:ea typeface="Nunito"/>
                <a:cs typeface="Nunito"/>
                <a:sym typeface="Nunito"/>
              </a:rPr>
              <a:t>Myth #2: You only deploy one or two ML models at a time</a:t>
            </a:r>
            <a:endParaRPr b="1" sz="2600">
              <a:latin typeface="Nunito"/>
              <a:ea typeface="Nunito"/>
              <a:cs typeface="Nunito"/>
              <a:sym typeface="Nunito"/>
            </a:endParaRPr>
          </a:p>
          <a:p>
            <a:pPr indent="0" lvl="0" marL="0" rtl="0" algn="ctr">
              <a:spcBef>
                <a:spcPts val="0"/>
              </a:spcBef>
              <a:spcAft>
                <a:spcPts val="0"/>
              </a:spcAft>
              <a:buClr>
                <a:schemeClr val="dk1"/>
              </a:buClr>
              <a:buSzPts val="2800"/>
              <a:buFont typeface="Arial"/>
              <a:buNone/>
            </a:pPr>
            <a:r>
              <a:t/>
            </a:r>
            <a:endParaRPr sz="2600">
              <a:latin typeface="Nunito"/>
              <a:ea typeface="Nunito"/>
              <a:cs typeface="Nunito"/>
              <a:sym typeface="Nunito"/>
            </a:endParaRPr>
          </a:p>
          <a:p>
            <a:pPr indent="0" lvl="0" marL="0" marR="0" rtl="0" algn="ctr">
              <a:lnSpc>
                <a:spcPct val="100000"/>
              </a:lnSpc>
              <a:spcBef>
                <a:spcPts val="0"/>
              </a:spcBef>
              <a:spcAft>
                <a:spcPts val="0"/>
              </a:spcAft>
              <a:buClr>
                <a:srgbClr val="000000"/>
              </a:buClr>
              <a:buSzPts val="2800"/>
              <a:buFont typeface="Arial"/>
              <a:buNone/>
            </a:pPr>
            <a:r>
              <a:rPr lang="en" sz="1900">
                <a:latin typeface="Nunito"/>
                <a:ea typeface="Nunito"/>
                <a:cs typeface="Nunito"/>
                <a:sym typeface="Nunito"/>
              </a:rPr>
              <a:t>Booking.com: 150+ models, Uber: thousands</a:t>
            </a:r>
            <a:endParaRPr sz="1900">
              <a:latin typeface="Nunito"/>
              <a:ea typeface="Nunito"/>
              <a:cs typeface="Nunito"/>
              <a:sym typeface="Nunito"/>
            </a:endParaRPr>
          </a:p>
        </p:txBody>
      </p:sp>
      <p:pic>
        <p:nvPicPr>
          <p:cNvPr id="359" name="Google Shape;359;p57"/>
          <p:cNvPicPr preferRelativeResize="0"/>
          <p:nvPr/>
        </p:nvPicPr>
        <p:blipFill>
          <a:blip r:embed="rId3">
            <a:alphaModFix/>
          </a:blip>
          <a:stretch>
            <a:fillRect/>
          </a:stretch>
        </p:blipFill>
        <p:spPr>
          <a:xfrm>
            <a:off x="2378075" y="2307575"/>
            <a:ext cx="4387850" cy="24752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58"/>
          <p:cNvSpPr txBox="1"/>
          <p:nvPr/>
        </p:nvSpPr>
        <p:spPr>
          <a:xfrm>
            <a:off x="888300" y="1040500"/>
            <a:ext cx="7459800" cy="257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lang="en" sz="2600">
                <a:latin typeface="Nunito"/>
                <a:ea typeface="Nunito"/>
                <a:cs typeface="Nunito"/>
                <a:sym typeface="Nunito"/>
              </a:rPr>
              <a:t>Myth #3: </a:t>
            </a:r>
            <a:r>
              <a:rPr b="1" lang="en" sz="2600">
                <a:solidFill>
                  <a:schemeClr val="dk1"/>
                </a:solidFill>
                <a:latin typeface="Nunito"/>
                <a:ea typeface="Nunito"/>
                <a:cs typeface="Nunito"/>
                <a:sym typeface="Nunito"/>
              </a:rPr>
              <a:t>You won’t need to update your models as much</a:t>
            </a:r>
            <a:endParaRPr b="1" sz="2600">
              <a:latin typeface="Nunito"/>
              <a:ea typeface="Nunito"/>
              <a:cs typeface="Nunito"/>
              <a:sym typeface="Nunito"/>
            </a:endParaRPr>
          </a:p>
          <a:p>
            <a:pPr indent="0" lvl="0" marL="0" marR="0" rtl="0" algn="ctr">
              <a:lnSpc>
                <a:spcPct val="100000"/>
              </a:lnSpc>
              <a:spcBef>
                <a:spcPts val="0"/>
              </a:spcBef>
              <a:spcAft>
                <a:spcPts val="0"/>
              </a:spcAft>
              <a:buClr>
                <a:srgbClr val="000000"/>
              </a:buClr>
              <a:buSzPts val="2800"/>
              <a:buFont typeface="Arial"/>
              <a:buNone/>
            </a:pPr>
            <a:r>
              <a:t/>
            </a:r>
            <a:endParaRPr sz="2600">
              <a:latin typeface="Nunito"/>
              <a:ea typeface="Nunito"/>
              <a:cs typeface="Nunito"/>
              <a:sym typeface="Nunito"/>
            </a:endParaRPr>
          </a:p>
          <a:p>
            <a:pPr indent="0" lvl="0" marL="457200" marR="0" rtl="0" algn="ctr">
              <a:lnSpc>
                <a:spcPct val="100000"/>
              </a:lnSpc>
              <a:spcBef>
                <a:spcPts val="0"/>
              </a:spcBef>
              <a:spcAft>
                <a:spcPts val="0"/>
              </a:spcAft>
              <a:buNone/>
            </a:pPr>
            <a:r>
              <a:t/>
            </a:r>
            <a:endParaRPr sz="1800">
              <a:latin typeface="Nunito"/>
              <a:ea typeface="Nunito"/>
              <a:cs typeface="Nunito"/>
              <a:sym typeface="Nunito"/>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9"/>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DevOps: Pace of software delivery is accelerating</a:t>
            </a:r>
            <a:endParaRPr/>
          </a:p>
        </p:txBody>
      </p:sp>
      <p:sp>
        <p:nvSpPr>
          <p:cNvPr id="370" name="Google Shape;370;p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Elite performers deploy </a:t>
            </a:r>
            <a:r>
              <a:rPr b="1" lang="en"/>
              <a:t>973x</a:t>
            </a:r>
            <a:r>
              <a:rPr lang="en"/>
              <a:t> more frequently with </a:t>
            </a:r>
            <a:r>
              <a:rPr b="1" lang="en"/>
              <a:t>6570x</a:t>
            </a:r>
            <a:r>
              <a:rPr lang="en"/>
              <a:t> faster lead time to deploy </a:t>
            </a:r>
            <a:r>
              <a:rPr lang="en" sz="1000"/>
              <a:t>(</a:t>
            </a:r>
            <a:r>
              <a:rPr lang="en" sz="1000" u="sng">
                <a:solidFill>
                  <a:schemeClr val="hlink"/>
                </a:solidFill>
                <a:hlinkClick r:id="rId3"/>
              </a:rPr>
              <a:t>Google DevOps Report, 2021</a:t>
            </a:r>
            <a:r>
              <a:rPr lang="en" sz="1000"/>
              <a:t>)</a:t>
            </a:r>
            <a:endParaRPr sz="1000"/>
          </a:p>
          <a:p>
            <a:pPr indent="-342900" lvl="0" marL="457200" rtl="0" algn="l">
              <a:spcBef>
                <a:spcPts val="0"/>
              </a:spcBef>
              <a:spcAft>
                <a:spcPts val="0"/>
              </a:spcAft>
              <a:buSzPts val="1800"/>
              <a:buChar char="●"/>
            </a:pPr>
            <a:r>
              <a:rPr lang="en"/>
              <a:t>DevOps standard (2015)</a:t>
            </a:r>
            <a:endParaRPr/>
          </a:p>
          <a:p>
            <a:pPr indent="-317500" lvl="1" marL="914400" rtl="0" algn="l">
              <a:spcBef>
                <a:spcPts val="0"/>
              </a:spcBef>
              <a:spcAft>
                <a:spcPts val="0"/>
              </a:spcAft>
              <a:buSzPts val="1400"/>
              <a:buChar char="○"/>
            </a:pPr>
            <a:r>
              <a:rPr lang="en"/>
              <a:t>Etsy deployed 50 times/day</a:t>
            </a:r>
            <a:endParaRPr/>
          </a:p>
          <a:p>
            <a:pPr indent="-317500" lvl="1" marL="914400" rtl="0" algn="l">
              <a:spcBef>
                <a:spcPts val="0"/>
              </a:spcBef>
              <a:spcAft>
                <a:spcPts val="0"/>
              </a:spcAft>
              <a:buSzPts val="1400"/>
              <a:buChar char="○"/>
            </a:pPr>
            <a:r>
              <a:rPr lang="en"/>
              <a:t>Netflix 1000s times/day</a:t>
            </a:r>
            <a:endParaRPr/>
          </a:p>
          <a:p>
            <a:pPr indent="-317500" lvl="1" marL="914400" rtl="0" algn="l">
              <a:spcBef>
                <a:spcPts val="0"/>
              </a:spcBef>
              <a:spcAft>
                <a:spcPts val="0"/>
              </a:spcAft>
              <a:buSzPts val="1400"/>
              <a:buChar char="○"/>
            </a:pPr>
            <a:r>
              <a:rPr lang="en"/>
              <a:t>AWS every 11.7 seconds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60"/>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DevOps to MLOps: Slow vs. Fast</a:t>
            </a:r>
            <a:endParaRPr/>
          </a:p>
        </p:txBody>
      </p:sp>
      <p:pic>
        <p:nvPicPr>
          <p:cNvPr id="376" name="Google Shape;376;p60"/>
          <p:cNvPicPr preferRelativeResize="0"/>
          <p:nvPr/>
        </p:nvPicPr>
        <p:blipFill>
          <a:blip r:embed="rId3">
            <a:alphaModFix/>
          </a:blip>
          <a:stretch>
            <a:fillRect/>
          </a:stretch>
        </p:blipFill>
        <p:spPr>
          <a:xfrm>
            <a:off x="2160175" y="1570625"/>
            <a:ext cx="4256727" cy="2282174"/>
          </a:xfrm>
          <a:prstGeom prst="rect">
            <a:avLst/>
          </a:prstGeom>
          <a:noFill/>
          <a:ln>
            <a:noFill/>
          </a:ln>
        </p:spPr>
      </p:pic>
      <p:cxnSp>
        <p:nvCxnSpPr>
          <p:cNvPr id="377" name="Google Shape;377;p60"/>
          <p:cNvCxnSpPr/>
          <p:nvPr/>
        </p:nvCxnSpPr>
        <p:spPr>
          <a:xfrm>
            <a:off x="337800" y="4869450"/>
            <a:ext cx="8468400" cy="6000"/>
          </a:xfrm>
          <a:prstGeom prst="straightConnector1">
            <a:avLst/>
          </a:prstGeom>
          <a:noFill/>
          <a:ln cap="flat" cmpd="sng" w="9525">
            <a:solidFill>
              <a:srgbClr val="EEEEEE"/>
            </a:solidFill>
            <a:prstDash val="solid"/>
            <a:round/>
            <a:headEnd len="sm" w="sm" type="none"/>
            <a:tailEnd len="sm" w="sm" type="none"/>
          </a:ln>
        </p:spPr>
      </p:cxnSp>
      <p:sp>
        <p:nvSpPr>
          <p:cNvPr id="378" name="Google Shape;378;p60"/>
          <p:cNvSpPr txBox="1"/>
          <p:nvPr/>
        </p:nvSpPr>
        <p:spPr>
          <a:xfrm>
            <a:off x="337800" y="4922975"/>
            <a:ext cx="5400300" cy="231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000000"/>
              </a:buClr>
              <a:buSzPts val="1100"/>
              <a:buFont typeface="Arial"/>
              <a:buNone/>
            </a:pPr>
            <a:r>
              <a:rPr lang="en" sz="900">
                <a:latin typeface="Nunito"/>
                <a:ea typeface="Nunito"/>
                <a:cs typeface="Nunito"/>
                <a:sym typeface="Nunito"/>
              </a:rPr>
              <a:t>I</a:t>
            </a:r>
            <a:r>
              <a:rPr lang="en" sz="900">
                <a:latin typeface="Nunito"/>
                <a:ea typeface="Nunito"/>
                <a:cs typeface="Nunito"/>
                <a:sym typeface="Nunito"/>
              </a:rPr>
              <a:t>mage from Algorithmia | Right image: </a:t>
            </a:r>
            <a:r>
              <a:rPr lang="en" sz="900" u="sng">
                <a:solidFill>
                  <a:srgbClr val="0097A7"/>
                </a:solidFill>
                <a:latin typeface="Nunito"/>
                <a:ea typeface="Nunito"/>
                <a:cs typeface="Nunito"/>
                <a:sym typeface="Nunito"/>
                <a:hlinkClick r:id="rId4">
                  <a:extLst>
                    <a:ext uri="{A12FA001-AC4F-418D-AE19-62706E023703}">
                      <ahyp:hlinkClr val="tx"/>
                    </a:ext>
                  </a:extLst>
                </a:hlinkClick>
              </a:rPr>
              <a:t>Machine learning with Flink in Weibo</a:t>
            </a:r>
            <a:r>
              <a:rPr lang="en" sz="900">
                <a:solidFill>
                  <a:srgbClr val="030353"/>
                </a:solidFill>
                <a:latin typeface="Nunito"/>
                <a:ea typeface="Nunito"/>
                <a:cs typeface="Nunito"/>
                <a:sym typeface="Nunito"/>
              </a:rPr>
              <a:t> (Qian Yu, QCon 2019)</a:t>
            </a:r>
            <a:endParaRPr sz="900">
              <a:solidFill>
                <a:srgbClr val="434343"/>
              </a:solidFill>
              <a:latin typeface="Nunito"/>
              <a:ea typeface="Nunito"/>
              <a:cs typeface="Nunito"/>
              <a:sym typeface="Nunito"/>
            </a:endParaRPr>
          </a:p>
          <a:p>
            <a:pPr indent="0" lvl="0" marL="0" rtl="0" algn="l">
              <a:spcBef>
                <a:spcPts val="0"/>
              </a:spcBef>
              <a:spcAft>
                <a:spcPts val="0"/>
              </a:spcAft>
              <a:buClr>
                <a:srgbClr val="000000"/>
              </a:buClr>
              <a:buSzPts val="1100"/>
              <a:buFont typeface="Arial"/>
              <a:buNone/>
            </a:pPr>
            <a:r>
              <a:t/>
            </a:r>
            <a:endParaRPr sz="900">
              <a:solidFill>
                <a:srgbClr val="030353"/>
              </a:solidFill>
              <a:latin typeface="Nunito"/>
              <a:ea typeface="Nunito"/>
              <a:cs typeface="Nunito"/>
              <a:sym typeface="Nunito"/>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61"/>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Accelerating ML Delivery</a:t>
            </a:r>
            <a:endParaRPr/>
          </a:p>
        </p:txBody>
      </p:sp>
      <p:pic>
        <p:nvPicPr>
          <p:cNvPr id="384" name="Google Shape;384;p61"/>
          <p:cNvPicPr preferRelativeResize="0"/>
          <p:nvPr/>
        </p:nvPicPr>
        <p:blipFill>
          <a:blip r:embed="rId3">
            <a:alphaModFix/>
          </a:blip>
          <a:stretch>
            <a:fillRect/>
          </a:stretch>
        </p:blipFill>
        <p:spPr>
          <a:xfrm>
            <a:off x="2676875" y="1227550"/>
            <a:ext cx="3790243" cy="382097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62"/>
          <p:cNvSpPr txBox="1"/>
          <p:nvPr/>
        </p:nvSpPr>
        <p:spPr>
          <a:xfrm>
            <a:off x="2627700" y="1586925"/>
            <a:ext cx="3888600" cy="123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sz="1800">
              <a:latin typeface="Nunito"/>
              <a:ea typeface="Nunito"/>
              <a:cs typeface="Nunito"/>
              <a:sym typeface="Nunito"/>
            </a:endParaRPr>
          </a:p>
          <a:p>
            <a:pPr indent="0" lvl="0" marL="0" marR="0" rtl="0" algn="l">
              <a:lnSpc>
                <a:spcPct val="100000"/>
              </a:lnSpc>
              <a:spcBef>
                <a:spcPts val="0"/>
              </a:spcBef>
              <a:spcAft>
                <a:spcPts val="0"/>
              </a:spcAft>
              <a:buNone/>
            </a:pPr>
            <a:r>
              <a:rPr b="1" lang="en" sz="2600">
                <a:latin typeface="Nunito"/>
                <a:ea typeface="Nunito"/>
                <a:cs typeface="Nunito"/>
                <a:sym typeface="Nunito"/>
              </a:rPr>
              <a:t>ML + DevOps = </a:t>
            </a:r>
            <a:endParaRPr b="1" sz="2600">
              <a:latin typeface="Nunito"/>
              <a:ea typeface="Nunito"/>
              <a:cs typeface="Nunito"/>
              <a:sym typeface="Nunito"/>
            </a:endParaRPr>
          </a:p>
          <a:p>
            <a:pPr indent="0" lvl="0" marL="0" marR="0" rtl="0" algn="ctr">
              <a:lnSpc>
                <a:spcPct val="100000"/>
              </a:lnSpc>
              <a:spcBef>
                <a:spcPts val="0"/>
              </a:spcBef>
              <a:spcAft>
                <a:spcPts val="0"/>
              </a:spcAft>
              <a:buNone/>
            </a:pPr>
            <a:r>
              <a:t/>
            </a:r>
            <a:endParaRPr sz="1800">
              <a:latin typeface="Nunito"/>
              <a:ea typeface="Nunito"/>
              <a:cs typeface="Nunito"/>
              <a:sym typeface="Nunito"/>
            </a:endParaRPr>
          </a:p>
        </p:txBody>
      </p:sp>
      <p:pic>
        <p:nvPicPr>
          <p:cNvPr id="390" name="Google Shape;390;p62"/>
          <p:cNvPicPr preferRelativeResize="0"/>
          <p:nvPr/>
        </p:nvPicPr>
        <p:blipFill>
          <a:blip r:embed="rId3">
            <a:alphaModFix/>
          </a:blip>
          <a:stretch>
            <a:fillRect/>
          </a:stretch>
        </p:blipFill>
        <p:spPr>
          <a:xfrm>
            <a:off x="5126125" y="1713575"/>
            <a:ext cx="864600" cy="864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8"/>
          <p:cNvPicPr preferRelativeResize="0"/>
          <p:nvPr/>
        </p:nvPicPr>
        <p:blipFill>
          <a:blip r:embed="rId3">
            <a:alphaModFix/>
          </a:blip>
          <a:stretch>
            <a:fillRect/>
          </a:stretch>
        </p:blipFill>
        <p:spPr>
          <a:xfrm>
            <a:off x="275750" y="670074"/>
            <a:ext cx="8408975" cy="3342249"/>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63"/>
          <p:cNvSpPr txBox="1"/>
          <p:nvPr/>
        </p:nvSpPr>
        <p:spPr>
          <a:xfrm>
            <a:off x="888300" y="1040500"/>
            <a:ext cx="7459800" cy="257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lang="en" sz="2600">
                <a:latin typeface="Nunito"/>
                <a:ea typeface="Nunito"/>
                <a:cs typeface="Nunito"/>
                <a:sym typeface="Nunito"/>
              </a:rPr>
              <a:t>Myth #4: ML can magically transform your business overnight</a:t>
            </a:r>
            <a:endParaRPr b="1" sz="2600">
              <a:latin typeface="Nunito"/>
              <a:ea typeface="Nunito"/>
              <a:cs typeface="Nunito"/>
              <a:sym typeface="Nunito"/>
            </a:endParaRPr>
          </a:p>
          <a:p>
            <a:pPr indent="0" lvl="0" marL="0" marR="0" rtl="0" algn="ctr">
              <a:lnSpc>
                <a:spcPct val="100000"/>
              </a:lnSpc>
              <a:spcBef>
                <a:spcPts val="0"/>
              </a:spcBef>
              <a:spcAft>
                <a:spcPts val="0"/>
              </a:spcAft>
              <a:buClr>
                <a:srgbClr val="000000"/>
              </a:buClr>
              <a:buSzPts val="2800"/>
              <a:buFont typeface="Arial"/>
              <a:buNone/>
            </a:pPr>
            <a:r>
              <a:t/>
            </a:r>
            <a:endParaRPr sz="2600">
              <a:latin typeface="Nunito"/>
              <a:ea typeface="Nunito"/>
              <a:cs typeface="Nunito"/>
              <a:sym typeface="Nunito"/>
            </a:endParaRPr>
          </a:p>
          <a:p>
            <a:pPr indent="0" lvl="0" marL="0" marR="0" rtl="0" algn="ctr">
              <a:lnSpc>
                <a:spcPct val="100000"/>
              </a:lnSpc>
              <a:spcBef>
                <a:spcPts val="0"/>
              </a:spcBef>
              <a:spcAft>
                <a:spcPts val="0"/>
              </a:spcAft>
              <a:buClr>
                <a:srgbClr val="000000"/>
              </a:buClr>
              <a:buSzPts val="2800"/>
              <a:buFont typeface="Arial"/>
              <a:buNone/>
            </a:pPr>
            <a:r>
              <a:rPr lang="en" sz="2300">
                <a:latin typeface="Nunito"/>
                <a:ea typeface="Nunito"/>
                <a:cs typeface="Nunito"/>
                <a:sym typeface="Nunito"/>
              </a:rPr>
              <a:t>Magically: possible</a:t>
            </a:r>
            <a:endParaRPr sz="2300">
              <a:latin typeface="Nunito"/>
              <a:ea typeface="Nunito"/>
              <a:cs typeface="Nunito"/>
              <a:sym typeface="Nunito"/>
            </a:endParaRPr>
          </a:p>
          <a:p>
            <a:pPr indent="0" lvl="0" marL="0" marR="0" rtl="0" algn="ctr">
              <a:lnSpc>
                <a:spcPct val="100000"/>
              </a:lnSpc>
              <a:spcBef>
                <a:spcPts val="0"/>
              </a:spcBef>
              <a:spcAft>
                <a:spcPts val="0"/>
              </a:spcAft>
              <a:buClr>
                <a:srgbClr val="000000"/>
              </a:buClr>
              <a:buSzPts val="2800"/>
              <a:buFont typeface="Arial"/>
              <a:buNone/>
            </a:pPr>
            <a:r>
              <a:rPr lang="en" sz="2300">
                <a:latin typeface="Nunito"/>
                <a:ea typeface="Nunito"/>
                <a:cs typeface="Nunito"/>
                <a:sym typeface="Nunito"/>
              </a:rPr>
              <a:t>Overnight: no</a:t>
            </a:r>
            <a:endParaRPr sz="2300">
              <a:latin typeface="Nunito"/>
              <a:ea typeface="Nunito"/>
              <a:cs typeface="Nunito"/>
              <a:sym typeface="Nunito"/>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64"/>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Efficiency improves with maturity</a:t>
            </a:r>
            <a:endParaRPr/>
          </a:p>
        </p:txBody>
      </p:sp>
      <p:pic>
        <p:nvPicPr>
          <p:cNvPr id="401" name="Google Shape;401;p64"/>
          <p:cNvPicPr preferRelativeResize="0"/>
          <p:nvPr/>
        </p:nvPicPr>
        <p:blipFill>
          <a:blip r:embed="rId3">
            <a:alphaModFix/>
          </a:blip>
          <a:stretch>
            <a:fillRect/>
          </a:stretch>
        </p:blipFill>
        <p:spPr>
          <a:xfrm>
            <a:off x="1926800" y="1374813"/>
            <a:ext cx="5687287" cy="3239117"/>
          </a:xfrm>
          <a:prstGeom prst="rect">
            <a:avLst/>
          </a:prstGeom>
          <a:noFill/>
          <a:ln>
            <a:noFill/>
          </a:ln>
        </p:spPr>
      </p:pic>
      <p:sp>
        <p:nvSpPr>
          <p:cNvPr id="402" name="Google Shape;402;p64"/>
          <p:cNvSpPr txBox="1"/>
          <p:nvPr/>
        </p:nvSpPr>
        <p:spPr>
          <a:xfrm>
            <a:off x="337800" y="4922975"/>
            <a:ext cx="5400300" cy="2310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 sz="900" u="sng">
                <a:solidFill>
                  <a:srgbClr val="1155CC"/>
                </a:solidFill>
                <a:latin typeface="Nunito"/>
                <a:ea typeface="Nunito"/>
                <a:cs typeface="Nunito"/>
                <a:sym typeface="Nunito"/>
                <a:hlinkClick r:id="rId4">
                  <a:extLst>
                    <a:ext uri="{A12FA001-AC4F-418D-AE19-62706E023703}">
                      <ahyp:hlinkClr val="tx"/>
                    </a:ext>
                  </a:extLst>
                </a:hlinkClick>
              </a:rPr>
              <a:t>2020 state of enterprise machine learning</a:t>
            </a:r>
            <a:r>
              <a:rPr lang="en" sz="900">
                <a:solidFill>
                  <a:schemeClr val="dk1"/>
                </a:solidFill>
                <a:latin typeface="Nunito"/>
                <a:ea typeface="Nunito"/>
                <a:cs typeface="Nunito"/>
                <a:sym typeface="Nunito"/>
              </a:rPr>
              <a:t> (Algorithmia, 2020)</a:t>
            </a:r>
            <a:endParaRPr sz="900">
              <a:solidFill>
                <a:srgbClr val="030353"/>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sz="900">
              <a:solidFill>
                <a:srgbClr val="030353"/>
              </a:solidFill>
              <a:latin typeface="Nunito"/>
              <a:ea typeface="Nunito"/>
              <a:cs typeface="Nunito"/>
              <a:sym typeface="Nuni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sp>
        <p:nvSpPr>
          <p:cNvPr id="407" name="Google Shape;407;p65"/>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engineering is more engineering than ML</a:t>
            </a:r>
            <a:endParaRPr/>
          </a:p>
        </p:txBody>
      </p:sp>
      <p:sp>
        <p:nvSpPr>
          <p:cNvPr id="408" name="Google Shape;408;p6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MLEs might spend most of their time:</a:t>
            </a:r>
            <a:endParaRPr/>
          </a:p>
          <a:p>
            <a:pPr indent="-342900" lvl="0" marL="457200" rtl="0" algn="l">
              <a:spcBef>
                <a:spcPts val="1600"/>
              </a:spcBef>
              <a:spcAft>
                <a:spcPts val="0"/>
              </a:spcAft>
              <a:buSzPts val="1800"/>
              <a:buChar char="●"/>
            </a:pPr>
            <a:r>
              <a:rPr lang="en"/>
              <a:t>wrangling data</a:t>
            </a:r>
            <a:endParaRPr/>
          </a:p>
          <a:p>
            <a:pPr indent="-342900" lvl="0" marL="457200" rtl="0" algn="l">
              <a:spcBef>
                <a:spcPts val="0"/>
              </a:spcBef>
              <a:spcAft>
                <a:spcPts val="0"/>
              </a:spcAft>
              <a:buSzPts val="1800"/>
              <a:buChar char="●"/>
            </a:pPr>
            <a:r>
              <a:rPr lang="en"/>
              <a:t>understanding data</a:t>
            </a:r>
            <a:endParaRPr/>
          </a:p>
          <a:p>
            <a:pPr indent="-342900" lvl="0" marL="457200" rtl="0" algn="l">
              <a:spcBef>
                <a:spcPts val="0"/>
              </a:spcBef>
              <a:spcAft>
                <a:spcPts val="0"/>
              </a:spcAft>
              <a:buSzPts val="1800"/>
              <a:buChar char="●"/>
            </a:pPr>
            <a:r>
              <a:rPr lang="en"/>
              <a:t>setting up infrastructure</a:t>
            </a:r>
            <a:endParaRPr/>
          </a:p>
          <a:p>
            <a:pPr indent="-342900" lvl="0" marL="457200" rtl="0" algn="l">
              <a:spcBef>
                <a:spcPts val="0"/>
              </a:spcBef>
              <a:spcAft>
                <a:spcPts val="0"/>
              </a:spcAft>
              <a:buSzPts val="1800"/>
              <a:buChar char="●"/>
            </a:pPr>
            <a:r>
              <a:rPr lang="en"/>
              <a:t>deploying models</a:t>
            </a:r>
            <a:endParaRPr/>
          </a:p>
          <a:p>
            <a:pPr indent="0" lvl="0" marL="0" rtl="0" algn="l">
              <a:spcBef>
                <a:spcPts val="1600"/>
              </a:spcBef>
              <a:spcAft>
                <a:spcPts val="0"/>
              </a:spcAft>
              <a:buNone/>
            </a:pPr>
            <a:r>
              <a:rPr lang="en"/>
              <a:t>instead of training ML models</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pic>
        <p:nvPicPr>
          <p:cNvPr id="409" name="Google Shape;409;p65"/>
          <p:cNvPicPr preferRelativeResize="0"/>
          <p:nvPr/>
        </p:nvPicPr>
        <p:blipFill>
          <a:blip r:embed="rId3">
            <a:alphaModFix/>
          </a:blip>
          <a:stretch>
            <a:fillRect/>
          </a:stretch>
        </p:blipFill>
        <p:spPr>
          <a:xfrm>
            <a:off x="4842298" y="1292663"/>
            <a:ext cx="3914200" cy="2383275"/>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66"/>
          <p:cNvSpPr txBox="1"/>
          <p:nvPr/>
        </p:nvSpPr>
        <p:spPr>
          <a:xfrm>
            <a:off x="259975" y="1208525"/>
            <a:ext cx="7459800" cy="257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b="1" lang="en" sz="2600">
                <a:latin typeface="Nunito"/>
                <a:ea typeface="Nunito"/>
                <a:cs typeface="Nunito"/>
                <a:sym typeface="Nunito"/>
              </a:rPr>
              <a:t>Myth #5: Most ML engineers don’t need to worry about scale</a:t>
            </a:r>
            <a:endParaRPr b="1" sz="2600">
              <a:latin typeface="Nunito"/>
              <a:ea typeface="Nunito"/>
              <a:cs typeface="Nunito"/>
              <a:sym typeface="Nunito"/>
            </a:endParaRPr>
          </a:p>
          <a:p>
            <a:pPr indent="0" lvl="0" marL="0" marR="0" rtl="0" algn="l">
              <a:lnSpc>
                <a:spcPct val="100000"/>
              </a:lnSpc>
              <a:spcBef>
                <a:spcPts val="0"/>
              </a:spcBef>
              <a:spcAft>
                <a:spcPts val="0"/>
              </a:spcAft>
              <a:buNone/>
            </a:pPr>
            <a:r>
              <a:t/>
            </a:r>
            <a:endParaRPr sz="1800">
              <a:latin typeface="Nunito"/>
              <a:ea typeface="Nunito"/>
              <a:cs typeface="Nunito"/>
              <a:sym typeface="Nunito"/>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67"/>
          <p:cNvSpPr txBox="1"/>
          <p:nvPr>
            <p:ph type="title"/>
          </p:nvPr>
        </p:nvSpPr>
        <p:spPr>
          <a:xfrm>
            <a:off x="1078350" y="1601150"/>
            <a:ext cx="5598600" cy="16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7</a:t>
            </a:r>
            <a:r>
              <a:rPr lang="en"/>
              <a:t>. ML Systems Fundamentals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68"/>
          <p:cNvSpPr txBox="1"/>
          <p:nvPr>
            <p:ph type="title"/>
          </p:nvPr>
        </p:nvSpPr>
        <p:spPr>
          <a:xfrm>
            <a:off x="311700" y="1024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in production: expectation</a:t>
            </a:r>
            <a:endParaRPr/>
          </a:p>
        </p:txBody>
      </p:sp>
      <p:sp>
        <p:nvSpPr>
          <p:cNvPr id="425" name="Google Shape;425;p68"/>
          <p:cNvSpPr txBox="1"/>
          <p:nvPr>
            <p:ph idx="1" type="body"/>
          </p:nvPr>
        </p:nvSpPr>
        <p:spPr>
          <a:xfrm>
            <a:off x="311700" y="675175"/>
            <a:ext cx="8520600" cy="3893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sz="1300"/>
              <a:t>Collect data</a:t>
            </a:r>
            <a:endParaRPr sz="1300"/>
          </a:p>
          <a:p>
            <a:pPr indent="-311150" lvl="0" marL="457200" rtl="0" algn="l">
              <a:spcBef>
                <a:spcPts val="0"/>
              </a:spcBef>
              <a:spcAft>
                <a:spcPts val="0"/>
              </a:spcAft>
              <a:buSzPts val="1300"/>
              <a:buAutoNum type="arabicPeriod"/>
            </a:pPr>
            <a:r>
              <a:rPr lang="en" sz="1300"/>
              <a:t>Train model</a:t>
            </a:r>
            <a:endParaRPr sz="1300"/>
          </a:p>
          <a:p>
            <a:pPr indent="-311150" lvl="0" marL="457200" rtl="0" algn="l">
              <a:spcBef>
                <a:spcPts val="0"/>
              </a:spcBef>
              <a:spcAft>
                <a:spcPts val="0"/>
              </a:spcAft>
              <a:buSzPts val="1300"/>
              <a:buAutoNum type="arabicPeriod"/>
            </a:pPr>
            <a:r>
              <a:rPr lang="en" sz="1300"/>
              <a:t>Deploy model</a:t>
            </a:r>
            <a:endParaRPr sz="1300"/>
          </a:p>
          <a:p>
            <a:pPr indent="-311150" lvl="0" marL="457200" rtl="0" algn="l">
              <a:spcBef>
                <a:spcPts val="0"/>
              </a:spcBef>
              <a:spcAft>
                <a:spcPts val="0"/>
              </a:spcAft>
              <a:buSzPts val="1300"/>
              <a:buAutoNum type="arabicPeriod"/>
            </a:pPr>
            <a:r>
              <a:t/>
            </a:r>
            <a:endParaRPr sz="1300"/>
          </a:p>
        </p:txBody>
      </p:sp>
      <p:pic>
        <p:nvPicPr>
          <p:cNvPr id="426" name="Google Shape;426;p68"/>
          <p:cNvPicPr preferRelativeResize="0"/>
          <p:nvPr/>
        </p:nvPicPr>
        <p:blipFill>
          <a:blip r:embed="rId3">
            <a:alphaModFix/>
          </a:blip>
          <a:stretch>
            <a:fillRect/>
          </a:stretch>
        </p:blipFill>
        <p:spPr>
          <a:xfrm>
            <a:off x="862375" y="1484800"/>
            <a:ext cx="4032900" cy="1882025"/>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69"/>
          <p:cNvSpPr txBox="1"/>
          <p:nvPr>
            <p:ph type="title"/>
          </p:nvPr>
        </p:nvSpPr>
        <p:spPr>
          <a:xfrm>
            <a:off x="311700" y="75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in production: reality</a:t>
            </a:r>
            <a:endParaRPr/>
          </a:p>
        </p:txBody>
      </p:sp>
      <p:sp>
        <p:nvSpPr>
          <p:cNvPr id="432" name="Google Shape;432;p69"/>
          <p:cNvSpPr txBox="1"/>
          <p:nvPr>
            <p:ph idx="1" type="body"/>
          </p:nvPr>
        </p:nvSpPr>
        <p:spPr>
          <a:xfrm>
            <a:off x="311700" y="647850"/>
            <a:ext cx="8520600" cy="4409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sz="1300"/>
              <a:t>Choose a metric to optimize</a:t>
            </a:r>
            <a:endParaRPr sz="1300"/>
          </a:p>
          <a:p>
            <a:pPr indent="-311150" lvl="0" marL="457200" rtl="0" algn="l">
              <a:spcBef>
                <a:spcPts val="0"/>
              </a:spcBef>
              <a:spcAft>
                <a:spcPts val="0"/>
              </a:spcAft>
              <a:buSzPts val="1300"/>
              <a:buAutoNum type="arabicPeriod"/>
            </a:pPr>
            <a:r>
              <a:rPr lang="en" sz="1300"/>
              <a:t>Collect data</a:t>
            </a:r>
            <a:endParaRPr sz="1300"/>
          </a:p>
          <a:p>
            <a:pPr indent="-311150" lvl="0" marL="457200" rtl="0" algn="l">
              <a:spcBef>
                <a:spcPts val="0"/>
              </a:spcBef>
              <a:spcAft>
                <a:spcPts val="0"/>
              </a:spcAft>
              <a:buSzPts val="1300"/>
              <a:buAutoNum type="arabicPeriod"/>
            </a:pPr>
            <a:r>
              <a:rPr lang="en" sz="1300"/>
              <a:t>Train model</a:t>
            </a:r>
            <a:endParaRPr sz="1300"/>
          </a:p>
          <a:p>
            <a:pPr indent="-311150" lvl="0" marL="457200" rtl="0" algn="l">
              <a:spcBef>
                <a:spcPts val="0"/>
              </a:spcBef>
              <a:spcAft>
                <a:spcPts val="0"/>
              </a:spcAft>
              <a:buSzPts val="1300"/>
              <a:buAutoNum type="arabicPeriod"/>
            </a:pPr>
            <a:r>
              <a:rPr lang="en" sz="1300"/>
              <a:t>Realize many labels are wrong -&gt; relabel data</a:t>
            </a:r>
            <a:endParaRPr sz="1300"/>
          </a:p>
          <a:p>
            <a:pPr indent="-311150" lvl="0" marL="457200" rtl="0" algn="l">
              <a:spcBef>
                <a:spcPts val="0"/>
              </a:spcBef>
              <a:spcAft>
                <a:spcPts val="0"/>
              </a:spcAft>
              <a:buSzPts val="1300"/>
              <a:buAutoNum type="arabicPeriod"/>
            </a:pPr>
            <a:r>
              <a:rPr lang="en" sz="1300"/>
              <a:t>Train model</a:t>
            </a:r>
            <a:endParaRPr sz="1300"/>
          </a:p>
          <a:p>
            <a:pPr indent="-311150" lvl="0" marL="457200" rtl="0" algn="l">
              <a:spcBef>
                <a:spcPts val="0"/>
              </a:spcBef>
              <a:spcAft>
                <a:spcPts val="0"/>
              </a:spcAft>
              <a:buSzPts val="1300"/>
              <a:buAutoNum type="arabicPeriod"/>
            </a:pPr>
            <a:r>
              <a:rPr lang="en" sz="1300"/>
              <a:t>Model performs poorly on one class -&gt; collect more data for that class</a:t>
            </a:r>
            <a:endParaRPr sz="1300"/>
          </a:p>
          <a:p>
            <a:pPr indent="-311150" lvl="0" marL="457200" rtl="0" algn="l">
              <a:spcBef>
                <a:spcPts val="0"/>
              </a:spcBef>
              <a:spcAft>
                <a:spcPts val="0"/>
              </a:spcAft>
              <a:buSzPts val="1300"/>
              <a:buAutoNum type="arabicPeriod"/>
            </a:pPr>
            <a:r>
              <a:rPr lang="en" sz="1300"/>
              <a:t>Train model</a:t>
            </a:r>
            <a:endParaRPr sz="1300"/>
          </a:p>
          <a:p>
            <a:pPr indent="-311150" lvl="0" marL="457200" rtl="0" algn="l">
              <a:spcBef>
                <a:spcPts val="0"/>
              </a:spcBef>
              <a:spcAft>
                <a:spcPts val="0"/>
              </a:spcAft>
              <a:buSzPts val="1300"/>
              <a:buAutoNum type="arabicPeriod"/>
            </a:pPr>
            <a:r>
              <a:rPr lang="en" sz="1300"/>
              <a:t>Model performs poorly on most recent data -&gt; collect more recent data</a:t>
            </a:r>
            <a:endParaRPr sz="1300"/>
          </a:p>
          <a:p>
            <a:pPr indent="-311150" lvl="0" marL="457200" rtl="0" algn="l">
              <a:spcBef>
                <a:spcPts val="0"/>
              </a:spcBef>
              <a:spcAft>
                <a:spcPts val="0"/>
              </a:spcAft>
              <a:buSzPts val="1300"/>
              <a:buAutoNum type="arabicPeriod"/>
            </a:pPr>
            <a:r>
              <a:rPr lang="en" sz="1300"/>
              <a:t>Train model</a:t>
            </a:r>
            <a:endParaRPr sz="1300"/>
          </a:p>
          <a:p>
            <a:pPr indent="-311150" lvl="0" marL="457200" rtl="0" algn="l">
              <a:spcBef>
                <a:spcPts val="0"/>
              </a:spcBef>
              <a:spcAft>
                <a:spcPts val="0"/>
              </a:spcAft>
              <a:buSzPts val="1300"/>
              <a:buAutoNum type="arabicPeriod"/>
            </a:pPr>
            <a:r>
              <a:rPr lang="en" sz="1300"/>
              <a:t>Deploy model</a:t>
            </a:r>
            <a:endParaRPr sz="1300"/>
          </a:p>
          <a:p>
            <a:pPr indent="-311150" lvl="0" marL="457200" rtl="0" algn="l">
              <a:spcBef>
                <a:spcPts val="0"/>
              </a:spcBef>
              <a:spcAft>
                <a:spcPts val="0"/>
              </a:spcAft>
              <a:buSzPts val="1300"/>
              <a:buAutoNum type="arabicPeriod"/>
            </a:pPr>
            <a:r>
              <a:rPr lang="en" sz="1300"/>
              <a:t>Dream about $$$</a:t>
            </a:r>
            <a:endParaRPr sz="1300"/>
          </a:p>
          <a:p>
            <a:pPr indent="-311150" lvl="0" marL="457200" rtl="0" algn="l">
              <a:spcBef>
                <a:spcPts val="0"/>
              </a:spcBef>
              <a:spcAft>
                <a:spcPts val="0"/>
              </a:spcAft>
              <a:buSzPts val="1300"/>
              <a:buAutoNum type="arabicPeriod"/>
            </a:pPr>
            <a:r>
              <a:rPr lang="en" sz="1300"/>
              <a:t>Wake up at 2am to complaints that model biases against one group -&gt; revert to older version</a:t>
            </a:r>
            <a:endParaRPr sz="1300"/>
          </a:p>
          <a:p>
            <a:pPr indent="-311150" lvl="0" marL="457200" rtl="0" algn="l">
              <a:spcBef>
                <a:spcPts val="0"/>
              </a:spcBef>
              <a:spcAft>
                <a:spcPts val="0"/>
              </a:spcAft>
              <a:buSzPts val="1300"/>
              <a:buAutoNum type="arabicPeriod"/>
            </a:pPr>
            <a:r>
              <a:rPr lang="en" sz="1300"/>
              <a:t>Get more data, train more, do more testing</a:t>
            </a:r>
            <a:endParaRPr sz="1300"/>
          </a:p>
          <a:p>
            <a:pPr indent="-311150" lvl="0" marL="457200" rtl="0" algn="l">
              <a:spcBef>
                <a:spcPts val="0"/>
              </a:spcBef>
              <a:spcAft>
                <a:spcPts val="0"/>
              </a:spcAft>
              <a:buSzPts val="1300"/>
              <a:buAutoNum type="arabicPeriod"/>
            </a:pPr>
            <a:r>
              <a:rPr lang="en" sz="1300"/>
              <a:t>Deploy model</a:t>
            </a:r>
            <a:endParaRPr sz="1300"/>
          </a:p>
          <a:p>
            <a:pPr indent="-311150" lvl="0" marL="457200" rtl="0" algn="l">
              <a:spcBef>
                <a:spcPts val="0"/>
              </a:spcBef>
              <a:spcAft>
                <a:spcPts val="0"/>
              </a:spcAft>
              <a:buSzPts val="1300"/>
              <a:buAutoNum type="arabicPeriod"/>
            </a:pPr>
            <a:r>
              <a:rPr lang="en" sz="1300"/>
              <a:t>Pray</a:t>
            </a:r>
            <a:endParaRPr sz="1300"/>
          </a:p>
          <a:p>
            <a:pPr indent="-311150" lvl="0" marL="457200" rtl="0" algn="l">
              <a:spcBef>
                <a:spcPts val="0"/>
              </a:spcBef>
              <a:spcAft>
                <a:spcPts val="0"/>
              </a:spcAft>
              <a:buSzPts val="1300"/>
              <a:buAutoNum type="arabicPeriod"/>
            </a:pPr>
            <a:r>
              <a:rPr lang="en" sz="1300"/>
              <a:t>Model performs well but revenue decreasing</a:t>
            </a:r>
            <a:endParaRPr sz="1300"/>
          </a:p>
          <a:p>
            <a:pPr indent="-311150" lvl="0" marL="457200" rtl="0" algn="l">
              <a:spcBef>
                <a:spcPts val="0"/>
              </a:spcBef>
              <a:spcAft>
                <a:spcPts val="0"/>
              </a:spcAft>
              <a:buSzPts val="1300"/>
              <a:buAutoNum type="arabicPeriod"/>
            </a:pPr>
            <a:r>
              <a:rPr lang="en" sz="1300"/>
              <a:t>Cry</a:t>
            </a:r>
            <a:endParaRPr sz="1300"/>
          </a:p>
          <a:p>
            <a:pPr indent="-311150" lvl="0" marL="457200" rtl="0" algn="l">
              <a:spcBef>
                <a:spcPts val="0"/>
              </a:spcBef>
              <a:spcAft>
                <a:spcPts val="0"/>
              </a:spcAft>
              <a:buSzPts val="1300"/>
              <a:buAutoNum type="arabicPeriod"/>
            </a:pPr>
            <a:r>
              <a:rPr lang="en" sz="1300"/>
              <a:t>Choose a different metric</a:t>
            </a:r>
            <a:endParaRPr sz="1300"/>
          </a:p>
          <a:p>
            <a:pPr indent="-311150" lvl="0" marL="457200" rtl="0" algn="l">
              <a:spcBef>
                <a:spcPts val="0"/>
              </a:spcBef>
              <a:spcAft>
                <a:spcPts val="0"/>
              </a:spcAft>
              <a:buSzPts val="1300"/>
              <a:buAutoNum type="arabicPeriod"/>
            </a:pPr>
            <a:r>
              <a:rPr lang="en" sz="1300"/>
              <a:t>Start over</a:t>
            </a:r>
            <a:endParaRPr sz="1300"/>
          </a:p>
        </p:txBody>
      </p:sp>
      <p:sp>
        <p:nvSpPr>
          <p:cNvPr id="433" name="Google Shape;433;p69"/>
          <p:cNvSpPr txBox="1"/>
          <p:nvPr/>
        </p:nvSpPr>
        <p:spPr>
          <a:xfrm>
            <a:off x="5469600" y="950425"/>
            <a:ext cx="26091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FF00FF"/>
                </a:solidFill>
                <a:latin typeface="Nunito"/>
                <a:ea typeface="Nunito"/>
                <a:cs typeface="Nunito"/>
                <a:sym typeface="Nunito"/>
              </a:rPr>
              <a:t>Step 15 and 17 are essential</a:t>
            </a:r>
            <a:endParaRPr sz="1700">
              <a:solidFill>
                <a:srgbClr val="FF00FF"/>
              </a:solidFill>
              <a:latin typeface="Nunito"/>
              <a:ea typeface="Nunito"/>
              <a:cs typeface="Nunito"/>
              <a:sym typeface="Nunito"/>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70"/>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considerations</a:t>
            </a:r>
            <a:endParaRPr/>
          </a:p>
        </p:txBody>
      </p:sp>
      <p:sp>
        <p:nvSpPr>
          <p:cNvPr id="439" name="Google Shape;439;p7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Framing</a:t>
            </a:r>
            <a:endParaRPr/>
          </a:p>
          <a:p>
            <a:pPr indent="-342900" lvl="0" marL="457200" rtl="0" algn="l">
              <a:spcBef>
                <a:spcPts val="0"/>
              </a:spcBef>
              <a:spcAft>
                <a:spcPts val="0"/>
              </a:spcAft>
              <a:buSzPts val="1800"/>
              <a:buAutoNum type="arabicPeriod"/>
            </a:pPr>
            <a:r>
              <a:rPr lang="en"/>
              <a:t>Objectives</a:t>
            </a:r>
            <a:endParaRPr/>
          </a:p>
          <a:p>
            <a:pPr indent="-342900" lvl="0" marL="457200" rtl="0" algn="l">
              <a:spcBef>
                <a:spcPts val="0"/>
              </a:spcBef>
              <a:spcAft>
                <a:spcPts val="0"/>
              </a:spcAft>
              <a:buSzPts val="1800"/>
              <a:buAutoNum type="arabicPeriod"/>
            </a:pPr>
            <a:r>
              <a:rPr lang="en"/>
              <a:t>Constraints</a:t>
            </a:r>
            <a:endParaRPr/>
          </a:p>
          <a:p>
            <a:pPr indent="-342900" lvl="0" marL="457200" rtl="0" algn="l">
              <a:spcBef>
                <a:spcPts val="0"/>
              </a:spcBef>
              <a:spcAft>
                <a:spcPts val="0"/>
              </a:spcAft>
              <a:buSzPts val="1800"/>
              <a:buAutoNum type="arabicPeriod"/>
            </a:pPr>
            <a:r>
              <a:rPr lang="en"/>
              <a:t>Phases</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71"/>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Framing the problem</a:t>
            </a:r>
            <a:endParaRPr/>
          </a:p>
        </p:txBody>
      </p:sp>
      <p:sp>
        <p:nvSpPr>
          <p:cNvPr id="445" name="Google Shape;445;p71"/>
          <p:cNvSpPr txBox="1"/>
          <p:nvPr>
            <p:ph idx="1" type="body"/>
          </p:nvPr>
        </p:nvSpPr>
        <p:spPr>
          <a:xfrm>
            <a:off x="3489756" y="1304061"/>
            <a:ext cx="1215000" cy="42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b="1" lang="en">
                <a:solidFill>
                  <a:schemeClr val="dk1"/>
                </a:solidFill>
              </a:rPr>
              <a:t>Task type</a:t>
            </a:r>
            <a:endParaRPr b="1"/>
          </a:p>
        </p:txBody>
      </p:sp>
      <p:cxnSp>
        <p:nvCxnSpPr>
          <p:cNvPr id="446" name="Google Shape;446;p71"/>
          <p:cNvCxnSpPr/>
          <p:nvPr/>
        </p:nvCxnSpPr>
        <p:spPr>
          <a:xfrm flipH="1">
            <a:off x="3340847" y="1761644"/>
            <a:ext cx="750000" cy="566700"/>
          </a:xfrm>
          <a:prstGeom prst="straightConnector1">
            <a:avLst/>
          </a:prstGeom>
          <a:noFill/>
          <a:ln cap="flat" cmpd="sng" w="9525">
            <a:solidFill>
              <a:schemeClr val="dk2"/>
            </a:solidFill>
            <a:prstDash val="solid"/>
            <a:round/>
            <a:headEnd len="med" w="med" type="none"/>
            <a:tailEnd len="med" w="med" type="triangle"/>
          </a:ln>
        </p:spPr>
      </p:cxnSp>
      <p:cxnSp>
        <p:nvCxnSpPr>
          <p:cNvPr id="447" name="Google Shape;447;p71"/>
          <p:cNvCxnSpPr/>
          <p:nvPr/>
        </p:nvCxnSpPr>
        <p:spPr>
          <a:xfrm>
            <a:off x="4090847" y="1768202"/>
            <a:ext cx="754200" cy="553500"/>
          </a:xfrm>
          <a:prstGeom prst="straightConnector1">
            <a:avLst/>
          </a:prstGeom>
          <a:noFill/>
          <a:ln cap="flat" cmpd="sng" w="9525">
            <a:solidFill>
              <a:schemeClr val="dk2"/>
            </a:solidFill>
            <a:prstDash val="solid"/>
            <a:round/>
            <a:headEnd len="med" w="med" type="none"/>
            <a:tailEnd len="med" w="med" type="triangle"/>
          </a:ln>
        </p:spPr>
      </p:cxnSp>
      <p:sp>
        <p:nvSpPr>
          <p:cNvPr id="448" name="Google Shape;448;p71"/>
          <p:cNvSpPr txBox="1"/>
          <p:nvPr/>
        </p:nvSpPr>
        <p:spPr>
          <a:xfrm>
            <a:off x="1843475" y="2434247"/>
            <a:ext cx="21885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600">
                <a:solidFill>
                  <a:schemeClr val="dk1"/>
                </a:solidFill>
                <a:latin typeface="Nunito"/>
                <a:ea typeface="Nunito"/>
                <a:cs typeface="Nunito"/>
                <a:sym typeface="Nunito"/>
              </a:rPr>
              <a:t>Regression</a:t>
            </a:r>
            <a:endParaRPr sz="1600">
              <a:solidFill>
                <a:schemeClr val="dk1"/>
              </a:solidFill>
              <a:latin typeface="Nunito"/>
              <a:ea typeface="Nunito"/>
              <a:cs typeface="Nunito"/>
              <a:sym typeface="Nunito"/>
            </a:endParaRPr>
          </a:p>
        </p:txBody>
      </p:sp>
      <p:sp>
        <p:nvSpPr>
          <p:cNvPr id="449" name="Google Shape;449;p71"/>
          <p:cNvSpPr txBox="1"/>
          <p:nvPr/>
        </p:nvSpPr>
        <p:spPr>
          <a:xfrm>
            <a:off x="5802925" y="3520088"/>
            <a:ext cx="11796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200">
                <a:solidFill>
                  <a:schemeClr val="dk1"/>
                </a:solidFill>
                <a:latin typeface="Nunito"/>
                <a:ea typeface="Nunito"/>
                <a:cs typeface="Nunito"/>
                <a:sym typeface="Nunito"/>
              </a:rPr>
              <a:t>Multilabel</a:t>
            </a:r>
            <a:endParaRPr sz="1200">
              <a:solidFill>
                <a:schemeClr val="dk1"/>
              </a:solidFill>
              <a:latin typeface="Nunito"/>
              <a:ea typeface="Nunito"/>
              <a:cs typeface="Nunito"/>
              <a:sym typeface="Nunito"/>
            </a:endParaRPr>
          </a:p>
        </p:txBody>
      </p:sp>
      <p:cxnSp>
        <p:nvCxnSpPr>
          <p:cNvPr id="450" name="Google Shape;450;p71"/>
          <p:cNvCxnSpPr/>
          <p:nvPr/>
        </p:nvCxnSpPr>
        <p:spPr>
          <a:xfrm flipH="1">
            <a:off x="4535973" y="2957106"/>
            <a:ext cx="750000" cy="566700"/>
          </a:xfrm>
          <a:prstGeom prst="straightConnector1">
            <a:avLst/>
          </a:prstGeom>
          <a:noFill/>
          <a:ln cap="flat" cmpd="sng" w="9525">
            <a:solidFill>
              <a:schemeClr val="dk2"/>
            </a:solidFill>
            <a:prstDash val="solid"/>
            <a:round/>
            <a:headEnd len="med" w="med" type="none"/>
            <a:tailEnd len="med" w="med" type="triangle"/>
          </a:ln>
        </p:spPr>
      </p:cxnSp>
      <p:sp>
        <p:nvSpPr>
          <p:cNvPr id="451" name="Google Shape;451;p71"/>
          <p:cNvSpPr txBox="1"/>
          <p:nvPr/>
        </p:nvSpPr>
        <p:spPr>
          <a:xfrm>
            <a:off x="3943204" y="2437537"/>
            <a:ext cx="26382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600">
                <a:solidFill>
                  <a:schemeClr val="dk1"/>
                </a:solidFill>
                <a:latin typeface="Nunito"/>
                <a:ea typeface="Nunito"/>
                <a:cs typeface="Nunito"/>
                <a:sym typeface="Nunito"/>
              </a:rPr>
              <a:t>Classification</a:t>
            </a:r>
            <a:endParaRPr sz="1600">
              <a:solidFill>
                <a:schemeClr val="dk1"/>
              </a:solidFill>
              <a:latin typeface="Nunito"/>
              <a:ea typeface="Nunito"/>
              <a:cs typeface="Nunito"/>
              <a:sym typeface="Nunito"/>
            </a:endParaRPr>
          </a:p>
        </p:txBody>
      </p:sp>
      <p:cxnSp>
        <p:nvCxnSpPr>
          <p:cNvPr id="452" name="Google Shape;452;p71"/>
          <p:cNvCxnSpPr/>
          <p:nvPr/>
        </p:nvCxnSpPr>
        <p:spPr>
          <a:xfrm>
            <a:off x="5285969" y="2950526"/>
            <a:ext cx="807300" cy="562500"/>
          </a:xfrm>
          <a:prstGeom prst="straightConnector1">
            <a:avLst/>
          </a:prstGeom>
          <a:noFill/>
          <a:ln cap="flat" cmpd="sng" w="9525">
            <a:solidFill>
              <a:schemeClr val="dk2"/>
            </a:solidFill>
            <a:prstDash val="solid"/>
            <a:round/>
            <a:headEnd len="med" w="med" type="none"/>
            <a:tailEnd len="med" w="med" type="triangle"/>
          </a:ln>
        </p:spPr>
      </p:cxnSp>
      <p:sp>
        <p:nvSpPr>
          <p:cNvPr id="453" name="Google Shape;453;p71"/>
          <p:cNvSpPr txBox="1"/>
          <p:nvPr/>
        </p:nvSpPr>
        <p:spPr>
          <a:xfrm>
            <a:off x="3660375" y="3520088"/>
            <a:ext cx="11181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200">
                <a:solidFill>
                  <a:schemeClr val="dk1"/>
                </a:solidFill>
                <a:latin typeface="Nunito"/>
                <a:ea typeface="Nunito"/>
                <a:cs typeface="Nunito"/>
                <a:sym typeface="Nunito"/>
              </a:rPr>
              <a:t>Binary</a:t>
            </a:r>
            <a:endParaRPr sz="1200">
              <a:solidFill>
                <a:schemeClr val="dk1"/>
              </a:solidFill>
              <a:latin typeface="Nunito"/>
              <a:ea typeface="Nunito"/>
              <a:cs typeface="Nunito"/>
              <a:sym typeface="Nunito"/>
            </a:endParaRPr>
          </a:p>
        </p:txBody>
      </p:sp>
      <p:cxnSp>
        <p:nvCxnSpPr>
          <p:cNvPr id="454" name="Google Shape;454;p71"/>
          <p:cNvCxnSpPr/>
          <p:nvPr/>
        </p:nvCxnSpPr>
        <p:spPr>
          <a:xfrm flipH="1">
            <a:off x="5289569" y="2985776"/>
            <a:ext cx="2100" cy="534300"/>
          </a:xfrm>
          <a:prstGeom prst="straightConnector1">
            <a:avLst/>
          </a:prstGeom>
          <a:noFill/>
          <a:ln cap="flat" cmpd="sng" w="9525">
            <a:solidFill>
              <a:schemeClr val="dk2"/>
            </a:solidFill>
            <a:prstDash val="solid"/>
            <a:round/>
            <a:headEnd len="med" w="med" type="none"/>
            <a:tailEnd len="med" w="med" type="triangle"/>
          </a:ln>
        </p:spPr>
      </p:cxnSp>
      <p:sp>
        <p:nvSpPr>
          <p:cNvPr id="455" name="Google Shape;455;p71"/>
          <p:cNvSpPr txBox="1"/>
          <p:nvPr/>
        </p:nvSpPr>
        <p:spPr>
          <a:xfrm>
            <a:off x="4637375" y="3520088"/>
            <a:ext cx="1402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200">
                <a:solidFill>
                  <a:schemeClr val="dk1"/>
                </a:solidFill>
                <a:latin typeface="Nunito"/>
                <a:ea typeface="Nunito"/>
                <a:cs typeface="Nunito"/>
                <a:sym typeface="Nunito"/>
              </a:rPr>
              <a:t>Multiclass</a:t>
            </a:r>
            <a:endParaRPr sz="1200">
              <a:solidFill>
                <a:schemeClr val="dk1"/>
              </a:solidFill>
              <a:latin typeface="Nunito"/>
              <a:ea typeface="Nunito"/>
              <a:cs typeface="Nunito"/>
              <a:sym typeface="Nunito"/>
            </a:endParaRPr>
          </a:p>
        </p:txBody>
      </p:sp>
      <p:cxnSp>
        <p:nvCxnSpPr>
          <p:cNvPr id="456" name="Google Shape;456;p71"/>
          <p:cNvCxnSpPr/>
          <p:nvPr/>
        </p:nvCxnSpPr>
        <p:spPr>
          <a:xfrm flipH="1">
            <a:off x="4560123" y="3895981"/>
            <a:ext cx="750000" cy="566700"/>
          </a:xfrm>
          <a:prstGeom prst="straightConnector1">
            <a:avLst/>
          </a:prstGeom>
          <a:noFill/>
          <a:ln cap="flat" cmpd="sng" w="9525">
            <a:solidFill>
              <a:schemeClr val="dk2"/>
            </a:solidFill>
            <a:prstDash val="solid"/>
            <a:round/>
            <a:headEnd len="med" w="med" type="none"/>
            <a:tailEnd len="med" w="med" type="triangle"/>
          </a:ln>
        </p:spPr>
      </p:cxnSp>
      <p:cxnSp>
        <p:nvCxnSpPr>
          <p:cNvPr id="457" name="Google Shape;457;p71"/>
          <p:cNvCxnSpPr/>
          <p:nvPr/>
        </p:nvCxnSpPr>
        <p:spPr>
          <a:xfrm>
            <a:off x="5310119" y="3889401"/>
            <a:ext cx="807300" cy="562500"/>
          </a:xfrm>
          <a:prstGeom prst="straightConnector1">
            <a:avLst/>
          </a:prstGeom>
          <a:noFill/>
          <a:ln cap="flat" cmpd="sng" w="9525">
            <a:solidFill>
              <a:schemeClr val="dk2"/>
            </a:solidFill>
            <a:prstDash val="solid"/>
            <a:round/>
            <a:headEnd len="med" w="med" type="none"/>
            <a:tailEnd len="med" w="med" type="triangle"/>
          </a:ln>
        </p:spPr>
      </p:cxnSp>
      <p:sp>
        <p:nvSpPr>
          <p:cNvPr id="458" name="Google Shape;458;p71"/>
          <p:cNvSpPr txBox="1"/>
          <p:nvPr/>
        </p:nvSpPr>
        <p:spPr>
          <a:xfrm>
            <a:off x="5574550" y="4469250"/>
            <a:ext cx="1335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200">
                <a:solidFill>
                  <a:schemeClr val="dk1"/>
                </a:solidFill>
                <a:latin typeface="Nunito"/>
                <a:ea typeface="Nunito"/>
                <a:cs typeface="Nunito"/>
                <a:sym typeface="Nunito"/>
              </a:rPr>
              <a:t>High cardinality</a:t>
            </a:r>
            <a:endParaRPr sz="1200">
              <a:solidFill>
                <a:schemeClr val="dk1"/>
              </a:solidFill>
              <a:latin typeface="Nunito"/>
              <a:ea typeface="Nunito"/>
              <a:cs typeface="Nunito"/>
              <a:sym typeface="Nunito"/>
            </a:endParaRPr>
          </a:p>
        </p:txBody>
      </p:sp>
      <p:sp>
        <p:nvSpPr>
          <p:cNvPr id="459" name="Google Shape;459;p71"/>
          <p:cNvSpPr txBox="1"/>
          <p:nvPr/>
        </p:nvSpPr>
        <p:spPr>
          <a:xfrm>
            <a:off x="3718800" y="4469250"/>
            <a:ext cx="12924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200">
                <a:solidFill>
                  <a:schemeClr val="dk1"/>
                </a:solidFill>
                <a:latin typeface="Nunito"/>
                <a:ea typeface="Nunito"/>
                <a:cs typeface="Nunito"/>
                <a:sym typeface="Nunito"/>
              </a:rPr>
              <a:t>Low cardinality</a:t>
            </a:r>
            <a:endParaRPr sz="1200">
              <a:solidFill>
                <a:schemeClr val="dk1"/>
              </a:solidFill>
              <a:latin typeface="Nunito"/>
              <a:ea typeface="Nunito"/>
              <a:cs typeface="Nunito"/>
              <a:sym typeface="Nunito"/>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72"/>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Multiclass vs. multilabel</a:t>
            </a:r>
            <a:endParaRPr/>
          </a:p>
        </p:txBody>
      </p:sp>
      <p:sp>
        <p:nvSpPr>
          <p:cNvPr id="465" name="Google Shape;465;p72"/>
          <p:cNvSpPr txBox="1"/>
          <p:nvPr>
            <p:ph idx="1" type="body"/>
          </p:nvPr>
        </p:nvSpPr>
        <p:spPr>
          <a:xfrm>
            <a:off x="3489756" y="1304061"/>
            <a:ext cx="1215000" cy="42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b="1" lang="en">
                <a:solidFill>
                  <a:schemeClr val="dk1"/>
                </a:solidFill>
              </a:rPr>
              <a:t>Task type</a:t>
            </a:r>
            <a:endParaRPr b="1"/>
          </a:p>
        </p:txBody>
      </p:sp>
      <p:cxnSp>
        <p:nvCxnSpPr>
          <p:cNvPr id="466" name="Google Shape;466;p72"/>
          <p:cNvCxnSpPr/>
          <p:nvPr/>
        </p:nvCxnSpPr>
        <p:spPr>
          <a:xfrm flipH="1">
            <a:off x="3340847" y="1761644"/>
            <a:ext cx="750000" cy="566700"/>
          </a:xfrm>
          <a:prstGeom prst="straightConnector1">
            <a:avLst/>
          </a:prstGeom>
          <a:noFill/>
          <a:ln cap="flat" cmpd="sng" w="9525">
            <a:solidFill>
              <a:schemeClr val="dk2"/>
            </a:solidFill>
            <a:prstDash val="solid"/>
            <a:round/>
            <a:headEnd len="med" w="med" type="none"/>
            <a:tailEnd len="med" w="med" type="triangle"/>
          </a:ln>
        </p:spPr>
      </p:cxnSp>
      <p:cxnSp>
        <p:nvCxnSpPr>
          <p:cNvPr id="467" name="Google Shape;467;p72"/>
          <p:cNvCxnSpPr/>
          <p:nvPr/>
        </p:nvCxnSpPr>
        <p:spPr>
          <a:xfrm>
            <a:off x="4090847" y="1768202"/>
            <a:ext cx="754200" cy="553500"/>
          </a:xfrm>
          <a:prstGeom prst="straightConnector1">
            <a:avLst/>
          </a:prstGeom>
          <a:noFill/>
          <a:ln cap="flat" cmpd="sng" w="9525">
            <a:solidFill>
              <a:schemeClr val="dk2"/>
            </a:solidFill>
            <a:prstDash val="solid"/>
            <a:round/>
            <a:headEnd len="med" w="med" type="none"/>
            <a:tailEnd len="med" w="med" type="triangle"/>
          </a:ln>
        </p:spPr>
      </p:cxnSp>
      <p:sp>
        <p:nvSpPr>
          <p:cNvPr id="468" name="Google Shape;468;p72"/>
          <p:cNvSpPr txBox="1"/>
          <p:nvPr/>
        </p:nvSpPr>
        <p:spPr>
          <a:xfrm>
            <a:off x="1843475" y="2434247"/>
            <a:ext cx="21885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600">
                <a:solidFill>
                  <a:schemeClr val="dk1"/>
                </a:solidFill>
                <a:latin typeface="Nunito"/>
                <a:ea typeface="Nunito"/>
                <a:cs typeface="Nunito"/>
                <a:sym typeface="Nunito"/>
              </a:rPr>
              <a:t>Regression</a:t>
            </a:r>
            <a:endParaRPr sz="1600">
              <a:solidFill>
                <a:schemeClr val="dk1"/>
              </a:solidFill>
              <a:latin typeface="Nunito"/>
              <a:ea typeface="Nunito"/>
              <a:cs typeface="Nunito"/>
              <a:sym typeface="Nunito"/>
            </a:endParaRPr>
          </a:p>
        </p:txBody>
      </p:sp>
      <p:sp>
        <p:nvSpPr>
          <p:cNvPr id="469" name="Google Shape;469;p72"/>
          <p:cNvSpPr txBox="1"/>
          <p:nvPr/>
        </p:nvSpPr>
        <p:spPr>
          <a:xfrm>
            <a:off x="5802925" y="3520088"/>
            <a:ext cx="11796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200">
                <a:solidFill>
                  <a:srgbClr val="0000FF"/>
                </a:solidFill>
                <a:latin typeface="Nunito"/>
                <a:ea typeface="Nunito"/>
                <a:cs typeface="Nunito"/>
                <a:sym typeface="Nunito"/>
              </a:rPr>
              <a:t>Multilabel</a:t>
            </a:r>
            <a:endParaRPr sz="1200">
              <a:solidFill>
                <a:srgbClr val="0000FF"/>
              </a:solidFill>
              <a:latin typeface="Nunito"/>
              <a:ea typeface="Nunito"/>
              <a:cs typeface="Nunito"/>
              <a:sym typeface="Nunito"/>
            </a:endParaRPr>
          </a:p>
        </p:txBody>
      </p:sp>
      <p:cxnSp>
        <p:nvCxnSpPr>
          <p:cNvPr id="470" name="Google Shape;470;p72"/>
          <p:cNvCxnSpPr/>
          <p:nvPr/>
        </p:nvCxnSpPr>
        <p:spPr>
          <a:xfrm flipH="1">
            <a:off x="4535973" y="2957106"/>
            <a:ext cx="750000" cy="566700"/>
          </a:xfrm>
          <a:prstGeom prst="straightConnector1">
            <a:avLst/>
          </a:prstGeom>
          <a:noFill/>
          <a:ln cap="flat" cmpd="sng" w="9525">
            <a:solidFill>
              <a:schemeClr val="dk2"/>
            </a:solidFill>
            <a:prstDash val="solid"/>
            <a:round/>
            <a:headEnd len="med" w="med" type="none"/>
            <a:tailEnd len="med" w="med" type="triangle"/>
          </a:ln>
        </p:spPr>
      </p:cxnSp>
      <p:sp>
        <p:nvSpPr>
          <p:cNvPr id="471" name="Google Shape;471;p72"/>
          <p:cNvSpPr txBox="1"/>
          <p:nvPr/>
        </p:nvSpPr>
        <p:spPr>
          <a:xfrm>
            <a:off x="3943204" y="2437537"/>
            <a:ext cx="26382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600">
                <a:solidFill>
                  <a:schemeClr val="dk1"/>
                </a:solidFill>
                <a:latin typeface="Nunito"/>
                <a:ea typeface="Nunito"/>
                <a:cs typeface="Nunito"/>
                <a:sym typeface="Nunito"/>
              </a:rPr>
              <a:t>Classification</a:t>
            </a:r>
            <a:endParaRPr sz="1600">
              <a:solidFill>
                <a:schemeClr val="dk1"/>
              </a:solidFill>
              <a:latin typeface="Nunito"/>
              <a:ea typeface="Nunito"/>
              <a:cs typeface="Nunito"/>
              <a:sym typeface="Nunito"/>
            </a:endParaRPr>
          </a:p>
        </p:txBody>
      </p:sp>
      <p:cxnSp>
        <p:nvCxnSpPr>
          <p:cNvPr id="472" name="Google Shape;472;p72"/>
          <p:cNvCxnSpPr/>
          <p:nvPr/>
        </p:nvCxnSpPr>
        <p:spPr>
          <a:xfrm>
            <a:off x="5285969" y="2950526"/>
            <a:ext cx="807300" cy="562500"/>
          </a:xfrm>
          <a:prstGeom prst="straightConnector1">
            <a:avLst/>
          </a:prstGeom>
          <a:noFill/>
          <a:ln cap="flat" cmpd="sng" w="9525">
            <a:solidFill>
              <a:schemeClr val="dk2"/>
            </a:solidFill>
            <a:prstDash val="solid"/>
            <a:round/>
            <a:headEnd len="med" w="med" type="none"/>
            <a:tailEnd len="med" w="med" type="triangle"/>
          </a:ln>
        </p:spPr>
      </p:cxnSp>
      <p:sp>
        <p:nvSpPr>
          <p:cNvPr id="473" name="Google Shape;473;p72"/>
          <p:cNvSpPr txBox="1"/>
          <p:nvPr/>
        </p:nvSpPr>
        <p:spPr>
          <a:xfrm>
            <a:off x="3660375" y="3520088"/>
            <a:ext cx="11181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200">
                <a:solidFill>
                  <a:schemeClr val="dk1"/>
                </a:solidFill>
                <a:latin typeface="Nunito"/>
                <a:ea typeface="Nunito"/>
                <a:cs typeface="Nunito"/>
                <a:sym typeface="Nunito"/>
              </a:rPr>
              <a:t>Binary</a:t>
            </a:r>
            <a:endParaRPr sz="1200">
              <a:solidFill>
                <a:schemeClr val="dk1"/>
              </a:solidFill>
              <a:latin typeface="Nunito"/>
              <a:ea typeface="Nunito"/>
              <a:cs typeface="Nunito"/>
              <a:sym typeface="Nunito"/>
            </a:endParaRPr>
          </a:p>
        </p:txBody>
      </p:sp>
      <p:cxnSp>
        <p:nvCxnSpPr>
          <p:cNvPr id="474" name="Google Shape;474;p72"/>
          <p:cNvCxnSpPr/>
          <p:nvPr/>
        </p:nvCxnSpPr>
        <p:spPr>
          <a:xfrm flipH="1">
            <a:off x="5289569" y="2985776"/>
            <a:ext cx="2100" cy="534300"/>
          </a:xfrm>
          <a:prstGeom prst="straightConnector1">
            <a:avLst/>
          </a:prstGeom>
          <a:noFill/>
          <a:ln cap="flat" cmpd="sng" w="9525">
            <a:solidFill>
              <a:schemeClr val="dk2"/>
            </a:solidFill>
            <a:prstDash val="solid"/>
            <a:round/>
            <a:headEnd len="med" w="med" type="none"/>
            <a:tailEnd len="med" w="med" type="triangle"/>
          </a:ln>
        </p:spPr>
      </p:cxnSp>
      <p:sp>
        <p:nvSpPr>
          <p:cNvPr id="475" name="Google Shape;475;p72"/>
          <p:cNvSpPr txBox="1"/>
          <p:nvPr/>
        </p:nvSpPr>
        <p:spPr>
          <a:xfrm>
            <a:off x="4637375" y="3520088"/>
            <a:ext cx="14028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200">
                <a:solidFill>
                  <a:srgbClr val="FF00FF"/>
                </a:solidFill>
                <a:latin typeface="Nunito"/>
                <a:ea typeface="Nunito"/>
                <a:cs typeface="Nunito"/>
                <a:sym typeface="Nunito"/>
              </a:rPr>
              <a:t>Multiclass</a:t>
            </a:r>
            <a:endParaRPr sz="1200">
              <a:solidFill>
                <a:srgbClr val="FF00FF"/>
              </a:solidFill>
              <a:latin typeface="Nunito"/>
              <a:ea typeface="Nunito"/>
              <a:cs typeface="Nunito"/>
              <a:sym typeface="Nunito"/>
            </a:endParaRPr>
          </a:p>
        </p:txBody>
      </p:sp>
      <p:graphicFrame>
        <p:nvGraphicFramePr>
          <p:cNvPr id="476" name="Google Shape;476;p72"/>
          <p:cNvGraphicFramePr/>
          <p:nvPr/>
        </p:nvGraphicFramePr>
        <p:xfrm>
          <a:off x="3924425" y="3941075"/>
          <a:ext cx="3000000" cy="3000000"/>
        </p:xfrm>
        <a:graphic>
          <a:graphicData uri="http://schemas.openxmlformats.org/drawingml/2006/table">
            <a:tbl>
              <a:tblPr>
                <a:noFill/>
                <a:tableStyleId>{642A003F-0798-417C-B5FD-6C7207EC4363}</a:tableStyleId>
              </a:tblPr>
              <a:tblGrid>
                <a:gridCol w="382850"/>
                <a:gridCol w="382850"/>
                <a:gridCol w="382850"/>
                <a:gridCol w="382850"/>
              </a:tblGrid>
              <a:tr h="232325">
                <a:tc>
                  <a:txBody>
                    <a:bodyPr/>
                    <a:lstStyle/>
                    <a:p>
                      <a:pPr indent="0" lvl="0" marL="0" rtl="0" algn="l">
                        <a:spcBef>
                          <a:spcPts val="0"/>
                        </a:spcBef>
                        <a:spcAft>
                          <a:spcPts val="0"/>
                        </a:spcAft>
                        <a:buNone/>
                      </a:pPr>
                      <a:r>
                        <a:rPr lang="en" sz="900">
                          <a:solidFill>
                            <a:srgbClr val="FF00FF"/>
                          </a:solidFill>
                          <a:latin typeface="Nunito"/>
                          <a:ea typeface="Nunito"/>
                          <a:cs typeface="Nunito"/>
                          <a:sym typeface="Nunito"/>
                        </a:rPr>
                        <a:t>0</a:t>
                      </a:r>
                      <a:endParaRPr sz="900">
                        <a:solidFill>
                          <a:srgbClr val="FF00FF"/>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rgbClr val="FF00FF"/>
                          </a:solidFill>
                          <a:latin typeface="Nunito"/>
                          <a:ea typeface="Nunito"/>
                          <a:cs typeface="Nunito"/>
                          <a:sym typeface="Nunito"/>
                        </a:rPr>
                        <a:t>0</a:t>
                      </a:r>
                      <a:endParaRPr sz="900">
                        <a:solidFill>
                          <a:srgbClr val="FF00FF"/>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rgbClr val="FF00FF"/>
                          </a:solidFill>
                          <a:latin typeface="Nunito"/>
                          <a:ea typeface="Nunito"/>
                          <a:cs typeface="Nunito"/>
                          <a:sym typeface="Nunito"/>
                        </a:rPr>
                        <a:t>0</a:t>
                      </a:r>
                      <a:endParaRPr sz="900">
                        <a:solidFill>
                          <a:srgbClr val="FF00FF"/>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rgbClr val="FF00FF"/>
                          </a:solidFill>
                          <a:latin typeface="Nunito"/>
                          <a:ea typeface="Nunito"/>
                          <a:cs typeface="Nunito"/>
                          <a:sym typeface="Nunito"/>
                        </a:rPr>
                        <a:t>1</a:t>
                      </a:r>
                      <a:endParaRPr sz="900">
                        <a:solidFill>
                          <a:srgbClr val="FF00FF"/>
                        </a:solidFill>
                        <a:latin typeface="Nunito"/>
                        <a:ea typeface="Nunito"/>
                        <a:cs typeface="Nunito"/>
                        <a:sym typeface="Nunito"/>
                      </a:endParaRPr>
                    </a:p>
                  </a:txBody>
                  <a:tcPr marT="91425" marB="91425" marR="91425" marL="91425"/>
                </a:tc>
              </a:tr>
            </a:tbl>
          </a:graphicData>
        </a:graphic>
      </p:graphicFrame>
      <p:graphicFrame>
        <p:nvGraphicFramePr>
          <p:cNvPr id="477" name="Google Shape;477;p72"/>
          <p:cNvGraphicFramePr/>
          <p:nvPr/>
        </p:nvGraphicFramePr>
        <p:xfrm>
          <a:off x="6342625" y="3941075"/>
          <a:ext cx="3000000" cy="3000000"/>
        </p:xfrm>
        <a:graphic>
          <a:graphicData uri="http://schemas.openxmlformats.org/drawingml/2006/table">
            <a:tbl>
              <a:tblPr>
                <a:noFill/>
                <a:tableStyleId>{642A003F-0798-417C-B5FD-6C7207EC4363}</a:tableStyleId>
              </a:tblPr>
              <a:tblGrid>
                <a:gridCol w="382850"/>
                <a:gridCol w="382850"/>
                <a:gridCol w="382850"/>
                <a:gridCol w="382850"/>
              </a:tblGrid>
              <a:tr h="232325">
                <a:tc>
                  <a:txBody>
                    <a:bodyPr/>
                    <a:lstStyle/>
                    <a:p>
                      <a:pPr indent="0" lvl="0" marL="0" rtl="0" algn="l">
                        <a:spcBef>
                          <a:spcPts val="0"/>
                        </a:spcBef>
                        <a:spcAft>
                          <a:spcPts val="0"/>
                        </a:spcAft>
                        <a:buNone/>
                      </a:pPr>
                      <a:r>
                        <a:rPr lang="en" sz="900">
                          <a:solidFill>
                            <a:srgbClr val="0000FF"/>
                          </a:solidFill>
                          <a:latin typeface="Nunito"/>
                          <a:ea typeface="Nunito"/>
                          <a:cs typeface="Nunito"/>
                          <a:sym typeface="Nunito"/>
                        </a:rPr>
                        <a:t>0</a:t>
                      </a:r>
                      <a:endParaRPr sz="900">
                        <a:solidFill>
                          <a:srgbClr val="0000FF"/>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rgbClr val="0000FF"/>
                          </a:solidFill>
                          <a:latin typeface="Nunito"/>
                          <a:ea typeface="Nunito"/>
                          <a:cs typeface="Nunito"/>
                          <a:sym typeface="Nunito"/>
                        </a:rPr>
                        <a:t>1</a:t>
                      </a:r>
                      <a:endParaRPr sz="900">
                        <a:solidFill>
                          <a:srgbClr val="0000FF"/>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rgbClr val="0000FF"/>
                          </a:solidFill>
                          <a:latin typeface="Nunito"/>
                          <a:ea typeface="Nunito"/>
                          <a:cs typeface="Nunito"/>
                          <a:sym typeface="Nunito"/>
                        </a:rPr>
                        <a:t>0</a:t>
                      </a:r>
                      <a:endParaRPr sz="900">
                        <a:solidFill>
                          <a:srgbClr val="0000FF"/>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rgbClr val="0000FF"/>
                          </a:solidFill>
                          <a:latin typeface="Nunito"/>
                          <a:ea typeface="Nunito"/>
                          <a:cs typeface="Nunito"/>
                          <a:sym typeface="Nunito"/>
                        </a:rPr>
                        <a:t>1</a:t>
                      </a:r>
                      <a:endParaRPr sz="900">
                        <a:solidFill>
                          <a:srgbClr val="0000FF"/>
                        </a:solidFill>
                        <a:latin typeface="Nunito"/>
                        <a:ea typeface="Nunito"/>
                        <a:cs typeface="Nunito"/>
                        <a:sym typeface="Nunito"/>
                      </a:endParaRPr>
                    </a:p>
                  </a:txBody>
                  <a:tcPr marT="91425" marB="91425" marR="91425" marL="91425"/>
                </a:tc>
              </a:tr>
            </a:tbl>
          </a:graphicData>
        </a:graphic>
      </p:graphicFrame>
      <p:sp>
        <p:nvSpPr>
          <p:cNvPr id="478" name="Google Shape;478;p72"/>
          <p:cNvSpPr txBox="1"/>
          <p:nvPr/>
        </p:nvSpPr>
        <p:spPr>
          <a:xfrm>
            <a:off x="3799200" y="4335400"/>
            <a:ext cx="1803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FF00FF"/>
                </a:solidFill>
                <a:latin typeface="Nunito"/>
                <a:ea typeface="Nunito"/>
                <a:cs typeface="Nunito"/>
                <a:sym typeface="Nunito"/>
              </a:rPr>
              <a:t>A label can belong to only one class</a:t>
            </a:r>
            <a:endParaRPr sz="1100">
              <a:solidFill>
                <a:srgbClr val="FF00FF"/>
              </a:solidFill>
              <a:latin typeface="Nunito"/>
              <a:ea typeface="Nunito"/>
              <a:cs typeface="Nunito"/>
              <a:sym typeface="Nunito"/>
            </a:endParaRPr>
          </a:p>
        </p:txBody>
      </p:sp>
      <p:sp>
        <p:nvSpPr>
          <p:cNvPr id="479" name="Google Shape;479;p72"/>
          <p:cNvSpPr txBox="1"/>
          <p:nvPr/>
        </p:nvSpPr>
        <p:spPr>
          <a:xfrm>
            <a:off x="6206675" y="4335400"/>
            <a:ext cx="18033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0000FF"/>
                </a:solidFill>
                <a:latin typeface="Nunito"/>
                <a:ea typeface="Nunito"/>
                <a:cs typeface="Nunito"/>
                <a:sym typeface="Nunito"/>
              </a:rPr>
              <a:t>A label can belong to multiple classes</a:t>
            </a:r>
            <a:endParaRPr sz="1100">
              <a:solidFill>
                <a:srgbClr val="0000FF"/>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9"/>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Why Is Machine Learning Important?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90" name="Google Shape;90;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a:t>All businesses depend on data to function. Making decisions based on data-driven insights might be the difference between staying competitive or falling farther behind. In order to harness the value of corporate and customer data and make decisions that keep a business ahead of the competition, machine learning may be the answer.</a:t>
            </a:r>
            <a:endParaRPr/>
          </a:p>
          <a:p>
            <a:pPr indent="0" lvl="0" marL="0" rtl="0" algn="just">
              <a:spcBef>
                <a:spcPts val="1600"/>
              </a:spcBef>
              <a:spcAft>
                <a:spcPts val="160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73"/>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handle multilabel tasks</a:t>
            </a:r>
            <a:endParaRPr/>
          </a:p>
        </p:txBody>
      </p:sp>
      <p:sp>
        <p:nvSpPr>
          <p:cNvPr id="485" name="Google Shape;485;p73"/>
          <p:cNvSpPr txBox="1"/>
          <p:nvPr>
            <p:ph idx="1" type="body"/>
          </p:nvPr>
        </p:nvSpPr>
        <p:spPr>
          <a:xfrm>
            <a:off x="2250275" y="1339550"/>
            <a:ext cx="3843000" cy="42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b="1" lang="en">
                <a:solidFill>
                  <a:schemeClr val="dk1"/>
                </a:solidFill>
              </a:rPr>
              <a:t>Multilabel problem solution</a:t>
            </a:r>
            <a:endParaRPr b="1"/>
          </a:p>
        </p:txBody>
      </p:sp>
      <p:cxnSp>
        <p:nvCxnSpPr>
          <p:cNvPr id="486" name="Google Shape;486;p73"/>
          <p:cNvCxnSpPr/>
          <p:nvPr/>
        </p:nvCxnSpPr>
        <p:spPr>
          <a:xfrm flipH="1">
            <a:off x="3340847" y="1761644"/>
            <a:ext cx="750000" cy="566700"/>
          </a:xfrm>
          <a:prstGeom prst="straightConnector1">
            <a:avLst/>
          </a:prstGeom>
          <a:noFill/>
          <a:ln cap="flat" cmpd="sng" w="9525">
            <a:solidFill>
              <a:schemeClr val="dk2"/>
            </a:solidFill>
            <a:prstDash val="solid"/>
            <a:round/>
            <a:headEnd len="med" w="med" type="none"/>
            <a:tailEnd len="med" w="med" type="triangle"/>
          </a:ln>
        </p:spPr>
      </p:cxnSp>
      <p:cxnSp>
        <p:nvCxnSpPr>
          <p:cNvPr id="487" name="Google Shape;487;p73"/>
          <p:cNvCxnSpPr/>
          <p:nvPr/>
        </p:nvCxnSpPr>
        <p:spPr>
          <a:xfrm>
            <a:off x="4090847" y="1768202"/>
            <a:ext cx="754200" cy="553500"/>
          </a:xfrm>
          <a:prstGeom prst="straightConnector1">
            <a:avLst/>
          </a:prstGeom>
          <a:noFill/>
          <a:ln cap="flat" cmpd="sng" w="9525">
            <a:solidFill>
              <a:schemeClr val="dk2"/>
            </a:solidFill>
            <a:prstDash val="solid"/>
            <a:round/>
            <a:headEnd len="med" w="med" type="none"/>
            <a:tailEnd len="med" w="med" type="triangle"/>
          </a:ln>
        </p:spPr>
      </p:cxnSp>
      <p:sp>
        <p:nvSpPr>
          <p:cNvPr id="488" name="Google Shape;488;p73"/>
          <p:cNvSpPr txBox="1"/>
          <p:nvPr/>
        </p:nvSpPr>
        <p:spPr>
          <a:xfrm>
            <a:off x="1843475" y="2434247"/>
            <a:ext cx="21885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600">
                <a:solidFill>
                  <a:schemeClr val="dk1"/>
                </a:solidFill>
                <a:latin typeface="Nunito"/>
                <a:ea typeface="Nunito"/>
                <a:cs typeface="Nunito"/>
                <a:sym typeface="Nunito"/>
              </a:rPr>
              <a:t>A multiclass problem</a:t>
            </a:r>
            <a:endParaRPr sz="1600">
              <a:solidFill>
                <a:schemeClr val="dk1"/>
              </a:solidFill>
              <a:latin typeface="Nunito"/>
              <a:ea typeface="Nunito"/>
              <a:cs typeface="Nunito"/>
              <a:sym typeface="Nunito"/>
            </a:endParaRPr>
          </a:p>
        </p:txBody>
      </p:sp>
      <p:sp>
        <p:nvSpPr>
          <p:cNvPr id="489" name="Google Shape;489;p73"/>
          <p:cNvSpPr txBox="1"/>
          <p:nvPr/>
        </p:nvSpPr>
        <p:spPr>
          <a:xfrm>
            <a:off x="4018400" y="3768500"/>
            <a:ext cx="899100" cy="80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Model 1: Does this belong to class 1?</a:t>
            </a:r>
            <a:endParaRPr sz="900">
              <a:solidFill>
                <a:schemeClr val="dk1"/>
              </a:solidFill>
              <a:latin typeface="Nunito"/>
              <a:ea typeface="Nunito"/>
              <a:cs typeface="Nunito"/>
              <a:sym typeface="Nunito"/>
            </a:endParaRPr>
          </a:p>
        </p:txBody>
      </p:sp>
      <p:sp>
        <p:nvSpPr>
          <p:cNvPr id="490" name="Google Shape;490;p73"/>
          <p:cNvSpPr txBox="1"/>
          <p:nvPr/>
        </p:nvSpPr>
        <p:spPr>
          <a:xfrm>
            <a:off x="3943204" y="2437537"/>
            <a:ext cx="2638200" cy="714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600">
                <a:solidFill>
                  <a:schemeClr val="dk1"/>
                </a:solidFill>
                <a:latin typeface="Nunito"/>
                <a:ea typeface="Nunito"/>
                <a:cs typeface="Nunito"/>
                <a:sym typeface="Nunito"/>
              </a:rPr>
              <a:t>A set of multiple binary problems</a:t>
            </a:r>
            <a:endParaRPr sz="1600">
              <a:solidFill>
                <a:schemeClr val="dk1"/>
              </a:solidFill>
              <a:latin typeface="Nunito"/>
              <a:ea typeface="Nunito"/>
              <a:cs typeface="Nunito"/>
              <a:sym typeface="Nunito"/>
            </a:endParaRPr>
          </a:p>
        </p:txBody>
      </p:sp>
      <p:graphicFrame>
        <p:nvGraphicFramePr>
          <p:cNvPr id="491" name="Google Shape;491;p73"/>
          <p:cNvGraphicFramePr/>
          <p:nvPr/>
        </p:nvGraphicFramePr>
        <p:xfrm>
          <a:off x="1843475" y="3200100"/>
          <a:ext cx="3000000" cy="3000000"/>
        </p:xfrm>
        <a:graphic>
          <a:graphicData uri="http://schemas.openxmlformats.org/drawingml/2006/table">
            <a:tbl>
              <a:tblPr>
                <a:noFill/>
                <a:tableStyleId>{642A003F-0798-417C-B5FD-6C7207EC4363}</a:tableStyleId>
              </a:tblPr>
              <a:tblGrid>
                <a:gridCol w="382850"/>
                <a:gridCol w="382850"/>
                <a:gridCol w="382850"/>
                <a:gridCol w="382850"/>
              </a:tblGrid>
              <a:tr h="232325">
                <a:tc>
                  <a:txBody>
                    <a:bodyPr/>
                    <a:lstStyle/>
                    <a:p>
                      <a:pPr indent="0" lvl="0" marL="0" rtl="0" algn="l">
                        <a:spcBef>
                          <a:spcPts val="0"/>
                        </a:spcBef>
                        <a:spcAft>
                          <a:spcPts val="0"/>
                        </a:spcAft>
                        <a:buNone/>
                      </a:pPr>
                      <a:r>
                        <a:rPr lang="en" sz="900">
                          <a:solidFill>
                            <a:schemeClr val="dk1"/>
                          </a:solidFill>
                          <a:latin typeface="Nunito"/>
                          <a:ea typeface="Nunito"/>
                          <a:cs typeface="Nunito"/>
                          <a:sym typeface="Nunito"/>
                        </a:rPr>
                        <a:t>0</a:t>
                      </a:r>
                      <a:endParaRPr sz="900">
                        <a:solidFill>
                          <a:schemeClr val="dk1"/>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chemeClr val="dk1"/>
                          </a:solidFill>
                          <a:latin typeface="Nunito"/>
                          <a:ea typeface="Nunito"/>
                          <a:cs typeface="Nunito"/>
                          <a:sym typeface="Nunito"/>
                        </a:rPr>
                        <a:t>1</a:t>
                      </a:r>
                      <a:endParaRPr sz="900">
                        <a:solidFill>
                          <a:schemeClr val="dk1"/>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chemeClr val="dk1"/>
                          </a:solidFill>
                          <a:latin typeface="Nunito"/>
                          <a:ea typeface="Nunito"/>
                          <a:cs typeface="Nunito"/>
                          <a:sym typeface="Nunito"/>
                        </a:rPr>
                        <a:t>0</a:t>
                      </a:r>
                      <a:endParaRPr sz="900">
                        <a:solidFill>
                          <a:schemeClr val="dk1"/>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chemeClr val="dk1"/>
                          </a:solidFill>
                          <a:latin typeface="Nunito"/>
                          <a:ea typeface="Nunito"/>
                          <a:cs typeface="Nunito"/>
                          <a:sym typeface="Nunito"/>
                        </a:rPr>
                        <a:t>1</a:t>
                      </a:r>
                      <a:endParaRPr sz="900">
                        <a:solidFill>
                          <a:schemeClr val="dk1"/>
                        </a:solidFill>
                        <a:latin typeface="Nunito"/>
                        <a:ea typeface="Nunito"/>
                        <a:cs typeface="Nunito"/>
                        <a:sym typeface="Nunito"/>
                      </a:endParaRPr>
                    </a:p>
                  </a:txBody>
                  <a:tcPr marT="91425" marB="91425" marR="91425" marL="91425"/>
                </a:tc>
              </a:tr>
            </a:tbl>
          </a:graphicData>
        </a:graphic>
      </p:graphicFrame>
      <p:grpSp>
        <p:nvGrpSpPr>
          <p:cNvPr id="492" name="Google Shape;492;p73"/>
          <p:cNvGrpSpPr/>
          <p:nvPr/>
        </p:nvGrpSpPr>
        <p:grpSpPr>
          <a:xfrm>
            <a:off x="4535973" y="3151826"/>
            <a:ext cx="1557296" cy="573280"/>
            <a:chOff x="4535973" y="2950526"/>
            <a:chExt cx="1557296" cy="573280"/>
          </a:xfrm>
        </p:grpSpPr>
        <p:cxnSp>
          <p:nvCxnSpPr>
            <p:cNvPr id="493" name="Google Shape;493;p73"/>
            <p:cNvCxnSpPr/>
            <p:nvPr/>
          </p:nvCxnSpPr>
          <p:spPr>
            <a:xfrm flipH="1">
              <a:off x="4535973" y="2957106"/>
              <a:ext cx="750000" cy="566700"/>
            </a:xfrm>
            <a:prstGeom prst="straightConnector1">
              <a:avLst/>
            </a:prstGeom>
            <a:noFill/>
            <a:ln cap="flat" cmpd="sng" w="9525">
              <a:solidFill>
                <a:schemeClr val="dk2"/>
              </a:solidFill>
              <a:prstDash val="solid"/>
              <a:round/>
              <a:headEnd len="med" w="med" type="none"/>
              <a:tailEnd len="med" w="med" type="triangle"/>
            </a:ln>
          </p:spPr>
        </p:cxnSp>
        <p:cxnSp>
          <p:nvCxnSpPr>
            <p:cNvPr id="494" name="Google Shape;494;p73"/>
            <p:cNvCxnSpPr/>
            <p:nvPr/>
          </p:nvCxnSpPr>
          <p:spPr>
            <a:xfrm>
              <a:off x="5285969" y="2950526"/>
              <a:ext cx="807300" cy="562500"/>
            </a:xfrm>
            <a:prstGeom prst="straightConnector1">
              <a:avLst/>
            </a:prstGeom>
            <a:noFill/>
            <a:ln cap="flat" cmpd="sng" w="9525">
              <a:solidFill>
                <a:schemeClr val="dk2"/>
              </a:solidFill>
              <a:prstDash val="solid"/>
              <a:round/>
              <a:headEnd len="med" w="med" type="none"/>
              <a:tailEnd len="med" w="med" type="triangle"/>
            </a:ln>
          </p:spPr>
        </p:cxnSp>
        <p:cxnSp>
          <p:nvCxnSpPr>
            <p:cNvPr id="495" name="Google Shape;495;p73"/>
            <p:cNvCxnSpPr/>
            <p:nvPr/>
          </p:nvCxnSpPr>
          <p:spPr>
            <a:xfrm flipH="1">
              <a:off x="5289569" y="2985776"/>
              <a:ext cx="2100" cy="534300"/>
            </a:xfrm>
            <a:prstGeom prst="straightConnector1">
              <a:avLst/>
            </a:prstGeom>
            <a:noFill/>
            <a:ln cap="flat" cmpd="sng" w="9525">
              <a:solidFill>
                <a:schemeClr val="dk2"/>
              </a:solidFill>
              <a:prstDash val="solid"/>
              <a:round/>
              <a:headEnd len="med" w="med" type="none"/>
              <a:tailEnd len="med" w="med" type="triangle"/>
            </a:ln>
          </p:spPr>
        </p:cxnSp>
      </p:grpSp>
      <p:sp>
        <p:nvSpPr>
          <p:cNvPr id="496" name="Google Shape;496;p73"/>
          <p:cNvSpPr txBox="1"/>
          <p:nvPr/>
        </p:nvSpPr>
        <p:spPr>
          <a:xfrm>
            <a:off x="4865075" y="3768500"/>
            <a:ext cx="899100" cy="80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Model 2: Does this belong to class 2?</a:t>
            </a:r>
            <a:endParaRPr sz="900">
              <a:solidFill>
                <a:schemeClr val="dk1"/>
              </a:solidFill>
              <a:latin typeface="Nunito"/>
              <a:ea typeface="Nunito"/>
              <a:cs typeface="Nunito"/>
              <a:sym typeface="Nunito"/>
            </a:endParaRPr>
          </a:p>
        </p:txBody>
      </p:sp>
      <p:sp>
        <p:nvSpPr>
          <p:cNvPr id="497" name="Google Shape;497;p73"/>
          <p:cNvSpPr txBox="1"/>
          <p:nvPr/>
        </p:nvSpPr>
        <p:spPr>
          <a:xfrm>
            <a:off x="5893050" y="3827700"/>
            <a:ext cx="8991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a:t>
            </a:r>
            <a:endParaRPr sz="900">
              <a:solidFill>
                <a:schemeClr val="dk1"/>
              </a:solidFill>
              <a:latin typeface="Nunito"/>
              <a:ea typeface="Nunito"/>
              <a:cs typeface="Nunito"/>
              <a:sym typeface="Nunito"/>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74"/>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Multilabel is harder than multiclass</a:t>
            </a:r>
            <a:endParaRPr/>
          </a:p>
        </p:txBody>
      </p:sp>
      <p:sp>
        <p:nvSpPr>
          <p:cNvPr id="503" name="Google Shape;503;p74"/>
          <p:cNvSpPr txBox="1"/>
          <p:nvPr>
            <p:ph idx="1" type="body"/>
          </p:nvPr>
        </p:nvSpPr>
        <p:spPr>
          <a:xfrm>
            <a:off x="2250275" y="1339550"/>
            <a:ext cx="3843000" cy="422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b="1" lang="en">
                <a:solidFill>
                  <a:schemeClr val="dk1"/>
                </a:solidFill>
              </a:rPr>
              <a:t>Multilabel problem solution</a:t>
            </a:r>
            <a:endParaRPr b="1"/>
          </a:p>
        </p:txBody>
      </p:sp>
      <p:cxnSp>
        <p:nvCxnSpPr>
          <p:cNvPr id="504" name="Google Shape;504;p74"/>
          <p:cNvCxnSpPr/>
          <p:nvPr/>
        </p:nvCxnSpPr>
        <p:spPr>
          <a:xfrm flipH="1">
            <a:off x="3340847" y="1761644"/>
            <a:ext cx="750000" cy="566700"/>
          </a:xfrm>
          <a:prstGeom prst="straightConnector1">
            <a:avLst/>
          </a:prstGeom>
          <a:noFill/>
          <a:ln cap="flat" cmpd="sng" w="9525">
            <a:solidFill>
              <a:schemeClr val="dk2"/>
            </a:solidFill>
            <a:prstDash val="solid"/>
            <a:round/>
            <a:headEnd len="med" w="med" type="none"/>
            <a:tailEnd len="med" w="med" type="triangle"/>
          </a:ln>
        </p:spPr>
      </p:cxnSp>
      <p:cxnSp>
        <p:nvCxnSpPr>
          <p:cNvPr id="505" name="Google Shape;505;p74"/>
          <p:cNvCxnSpPr/>
          <p:nvPr/>
        </p:nvCxnSpPr>
        <p:spPr>
          <a:xfrm>
            <a:off x="4090847" y="1768202"/>
            <a:ext cx="754200" cy="553500"/>
          </a:xfrm>
          <a:prstGeom prst="straightConnector1">
            <a:avLst/>
          </a:prstGeom>
          <a:noFill/>
          <a:ln cap="flat" cmpd="sng" w="9525">
            <a:solidFill>
              <a:schemeClr val="dk2"/>
            </a:solidFill>
            <a:prstDash val="solid"/>
            <a:round/>
            <a:headEnd len="med" w="med" type="none"/>
            <a:tailEnd len="med" w="med" type="triangle"/>
          </a:ln>
        </p:spPr>
      </p:cxnSp>
      <p:sp>
        <p:nvSpPr>
          <p:cNvPr id="506" name="Google Shape;506;p74"/>
          <p:cNvSpPr txBox="1"/>
          <p:nvPr/>
        </p:nvSpPr>
        <p:spPr>
          <a:xfrm>
            <a:off x="1843475" y="2434247"/>
            <a:ext cx="2188500" cy="431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600">
                <a:solidFill>
                  <a:schemeClr val="dk1"/>
                </a:solidFill>
                <a:latin typeface="Nunito"/>
                <a:ea typeface="Nunito"/>
                <a:cs typeface="Nunito"/>
                <a:sym typeface="Nunito"/>
              </a:rPr>
              <a:t>A multiclass problem</a:t>
            </a:r>
            <a:endParaRPr sz="1600">
              <a:solidFill>
                <a:schemeClr val="dk1"/>
              </a:solidFill>
              <a:latin typeface="Nunito"/>
              <a:ea typeface="Nunito"/>
              <a:cs typeface="Nunito"/>
              <a:sym typeface="Nunito"/>
            </a:endParaRPr>
          </a:p>
        </p:txBody>
      </p:sp>
      <p:sp>
        <p:nvSpPr>
          <p:cNvPr id="507" name="Google Shape;507;p74"/>
          <p:cNvSpPr txBox="1"/>
          <p:nvPr/>
        </p:nvSpPr>
        <p:spPr>
          <a:xfrm>
            <a:off x="4018400" y="3768500"/>
            <a:ext cx="899100" cy="80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Model 1: Does this belong to class 1?</a:t>
            </a:r>
            <a:endParaRPr sz="900">
              <a:solidFill>
                <a:schemeClr val="dk1"/>
              </a:solidFill>
              <a:latin typeface="Nunito"/>
              <a:ea typeface="Nunito"/>
              <a:cs typeface="Nunito"/>
              <a:sym typeface="Nunito"/>
            </a:endParaRPr>
          </a:p>
        </p:txBody>
      </p:sp>
      <p:sp>
        <p:nvSpPr>
          <p:cNvPr id="508" name="Google Shape;508;p74"/>
          <p:cNvSpPr txBox="1"/>
          <p:nvPr/>
        </p:nvSpPr>
        <p:spPr>
          <a:xfrm>
            <a:off x="3943204" y="2437537"/>
            <a:ext cx="2638200" cy="714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600">
                <a:solidFill>
                  <a:schemeClr val="dk1"/>
                </a:solidFill>
                <a:latin typeface="Nunito"/>
                <a:ea typeface="Nunito"/>
                <a:cs typeface="Nunito"/>
                <a:sym typeface="Nunito"/>
              </a:rPr>
              <a:t>A set of multiple binary problems</a:t>
            </a:r>
            <a:endParaRPr sz="1600">
              <a:solidFill>
                <a:schemeClr val="dk1"/>
              </a:solidFill>
              <a:latin typeface="Nunito"/>
              <a:ea typeface="Nunito"/>
              <a:cs typeface="Nunito"/>
              <a:sym typeface="Nunito"/>
            </a:endParaRPr>
          </a:p>
        </p:txBody>
      </p:sp>
      <p:grpSp>
        <p:nvGrpSpPr>
          <p:cNvPr id="509" name="Google Shape;509;p74"/>
          <p:cNvGrpSpPr/>
          <p:nvPr/>
        </p:nvGrpSpPr>
        <p:grpSpPr>
          <a:xfrm>
            <a:off x="4535973" y="3151826"/>
            <a:ext cx="1557296" cy="573280"/>
            <a:chOff x="4535973" y="2950526"/>
            <a:chExt cx="1557296" cy="573280"/>
          </a:xfrm>
        </p:grpSpPr>
        <p:cxnSp>
          <p:nvCxnSpPr>
            <p:cNvPr id="510" name="Google Shape;510;p74"/>
            <p:cNvCxnSpPr/>
            <p:nvPr/>
          </p:nvCxnSpPr>
          <p:spPr>
            <a:xfrm flipH="1">
              <a:off x="4535973" y="2957106"/>
              <a:ext cx="750000" cy="566700"/>
            </a:xfrm>
            <a:prstGeom prst="straightConnector1">
              <a:avLst/>
            </a:prstGeom>
            <a:noFill/>
            <a:ln cap="flat" cmpd="sng" w="9525">
              <a:solidFill>
                <a:schemeClr val="dk2"/>
              </a:solidFill>
              <a:prstDash val="solid"/>
              <a:round/>
              <a:headEnd len="med" w="med" type="none"/>
              <a:tailEnd len="med" w="med" type="triangle"/>
            </a:ln>
          </p:spPr>
        </p:cxnSp>
        <p:cxnSp>
          <p:nvCxnSpPr>
            <p:cNvPr id="511" name="Google Shape;511;p74"/>
            <p:cNvCxnSpPr/>
            <p:nvPr/>
          </p:nvCxnSpPr>
          <p:spPr>
            <a:xfrm>
              <a:off x="5285969" y="2950526"/>
              <a:ext cx="807300" cy="562500"/>
            </a:xfrm>
            <a:prstGeom prst="straightConnector1">
              <a:avLst/>
            </a:prstGeom>
            <a:noFill/>
            <a:ln cap="flat" cmpd="sng" w="9525">
              <a:solidFill>
                <a:schemeClr val="dk2"/>
              </a:solidFill>
              <a:prstDash val="solid"/>
              <a:round/>
              <a:headEnd len="med" w="med" type="none"/>
              <a:tailEnd len="med" w="med" type="triangle"/>
            </a:ln>
          </p:spPr>
        </p:cxnSp>
        <p:cxnSp>
          <p:nvCxnSpPr>
            <p:cNvPr id="512" name="Google Shape;512;p74"/>
            <p:cNvCxnSpPr/>
            <p:nvPr/>
          </p:nvCxnSpPr>
          <p:spPr>
            <a:xfrm flipH="1">
              <a:off x="5289569" y="2985776"/>
              <a:ext cx="2100" cy="534300"/>
            </a:xfrm>
            <a:prstGeom prst="straightConnector1">
              <a:avLst/>
            </a:prstGeom>
            <a:noFill/>
            <a:ln cap="flat" cmpd="sng" w="9525">
              <a:solidFill>
                <a:schemeClr val="dk2"/>
              </a:solidFill>
              <a:prstDash val="solid"/>
              <a:round/>
              <a:headEnd len="med" w="med" type="none"/>
              <a:tailEnd len="med" w="med" type="triangle"/>
            </a:ln>
          </p:spPr>
        </p:cxnSp>
      </p:grpSp>
      <p:sp>
        <p:nvSpPr>
          <p:cNvPr id="513" name="Google Shape;513;p74"/>
          <p:cNvSpPr txBox="1"/>
          <p:nvPr/>
        </p:nvSpPr>
        <p:spPr>
          <a:xfrm>
            <a:off x="4865075" y="3768500"/>
            <a:ext cx="899100" cy="801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Model 2: Does this belong to class 2?</a:t>
            </a:r>
            <a:endParaRPr sz="900">
              <a:solidFill>
                <a:schemeClr val="dk1"/>
              </a:solidFill>
              <a:latin typeface="Nunito"/>
              <a:ea typeface="Nunito"/>
              <a:cs typeface="Nunito"/>
              <a:sym typeface="Nunito"/>
            </a:endParaRPr>
          </a:p>
        </p:txBody>
      </p:sp>
      <p:sp>
        <p:nvSpPr>
          <p:cNvPr id="514" name="Google Shape;514;p74"/>
          <p:cNvSpPr txBox="1"/>
          <p:nvPr/>
        </p:nvSpPr>
        <p:spPr>
          <a:xfrm>
            <a:off x="5893050" y="3827700"/>
            <a:ext cx="8991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a:t>
            </a:r>
            <a:endParaRPr sz="900">
              <a:solidFill>
                <a:schemeClr val="dk1"/>
              </a:solidFill>
              <a:latin typeface="Nunito"/>
              <a:ea typeface="Nunito"/>
              <a:cs typeface="Nunito"/>
              <a:sym typeface="Nunito"/>
            </a:endParaRPr>
          </a:p>
        </p:txBody>
      </p:sp>
      <p:sp>
        <p:nvSpPr>
          <p:cNvPr id="515" name="Google Shape;515;p74"/>
          <p:cNvSpPr txBox="1"/>
          <p:nvPr/>
        </p:nvSpPr>
        <p:spPr>
          <a:xfrm>
            <a:off x="6581400" y="1552400"/>
            <a:ext cx="2250300" cy="985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rgbClr val="FF00FF"/>
              </a:buClr>
              <a:buSzPts val="1300"/>
              <a:buFont typeface="Nunito"/>
              <a:buAutoNum type="arabicPeriod"/>
            </a:pPr>
            <a:r>
              <a:rPr lang="en" sz="1300">
                <a:solidFill>
                  <a:srgbClr val="FF00FF"/>
                </a:solidFill>
                <a:latin typeface="Nunito"/>
                <a:ea typeface="Nunito"/>
                <a:cs typeface="Nunito"/>
                <a:sym typeface="Nunito"/>
              </a:rPr>
              <a:t>How to create ground truth labels?</a:t>
            </a:r>
            <a:endParaRPr sz="1300">
              <a:solidFill>
                <a:srgbClr val="FF00FF"/>
              </a:solidFill>
              <a:latin typeface="Nunito"/>
              <a:ea typeface="Nunito"/>
              <a:cs typeface="Nunito"/>
              <a:sym typeface="Nunito"/>
            </a:endParaRPr>
          </a:p>
          <a:p>
            <a:pPr indent="-311150" lvl="0" marL="457200" rtl="0" algn="l">
              <a:spcBef>
                <a:spcPts val="0"/>
              </a:spcBef>
              <a:spcAft>
                <a:spcPts val="0"/>
              </a:spcAft>
              <a:buClr>
                <a:srgbClr val="FF00FF"/>
              </a:buClr>
              <a:buSzPts val="1300"/>
              <a:buFont typeface="Nunito"/>
              <a:buAutoNum type="arabicPeriod"/>
            </a:pPr>
            <a:r>
              <a:rPr lang="en" sz="1300">
                <a:solidFill>
                  <a:srgbClr val="FF00FF"/>
                </a:solidFill>
                <a:latin typeface="Nunito"/>
                <a:ea typeface="Nunito"/>
                <a:cs typeface="Nunito"/>
                <a:sym typeface="Nunito"/>
              </a:rPr>
              <a:t>How to decide decision boundaries</a:t>
            </a:r>
            <a:endParaRPr sz="1300">
              <a:solidFill>
                <a:srgbClr val="FF00FF"/>
              </a:solidFill>
              <a:latin typeface="Nunito"/>
              <a:ea typeface="Nunito"/>
              <a:cs typeface="Nunito"/>
              <a:sym typeface="Nunito"/>
            </a:endParaRPr>
          </a:p>
        </p:txBody>
      </p:sp>
      <p:graphicFrame>
        <p:nvGraphicFramePr>
          <p:cNvPr id="516" name="Google Shape;516;p74"/>
          <p:cNvGraphicFramePr/>
          <p:nvPr/>
        </p:nvGraphicFramePr>
        <p:xfrm>
          <a:off x="1843475" y="3200100"/>
          <a:ext cx="3000000" cy="3000000"/>
        </p:xfrm>
        <a:graphic>
          <a:graphicData uri="http://schemas.openxmlformats.org/drawingml/2006/table">
            <a:tbl>
              <a:tblPr>
                <a:noFill/>
                <a:tableStyleId>{642A003F-0798-417C-B5FD-6C7207EC4363}</a:tableStyleId>
              </a:tblPr>
              <a:tblGrid>
                <a:gridCol w="382850"/>
                <a:gridCol w="382850"/>
                <a:gridCol w="382850"/>
                <a:gridCol w="382850"/>
              </a:tblGrid>
              <a:tr h="232325">
                <a:tc>
                  <a:txBody>
                    <a:bodyPr/>
                    <a:lstStyle/>
                    <a:p>
                      <a:pPr indent="0" lvl="0" marL="0" rtl="0" algn="l">
                        <a:spcBef>
                          <a:spcPts val="0"/>
                        </a:spcBef>
                        <a:spcAft>
                          <a:spcPts val="0"/>
                        </a:spcAft>
                        <a:buNone/>
                      </a:pPr>
                      <a:r>
                        <a:rPr lang="en" sz="900">
                          <a:solidFill>
                            <a:schemeClr val="dk1"/>
                          </a:solidFill>
                          <a:latin typeface="Nunito"/>
                          <a:ea typeface="Nunito"/>
                          <a:cs typeface="Nunito"/>
                          <a:sym typeface="Nunito"/>
                        </a:rPr>
                        <a:t>0</a:t>
                      </a:r>
                      <a:endParaRPr sz="900">
                        <a:solidFill>
                          <a:schemeClr val="dk1"/>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chemeClr val="dk1"/>
                          </a:solidFill>
                          <a:latin typeface="Nunito"/>
                          <a:ea typeface="Nunito"/>
                          <a:cs typeface="Nunito"/>
                          <a:sym typeface="Nunito"/>
                        </a:rPr>
                        <a:t>1</a:t>
                      </a:r>
                      <a:endParaRPr sz="900">
                        <a:solidFill>
                          <a:schemeClr val="dk1"/>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chemeClr val="dk1"/>
                          </a:solidFill>
                          <a:latin typeface="Nunito"/>
                          <a:ea typeface="Nunito"/>
                          <a:cs typeface="Nunito"/>
                          <a:sym typeface="Nunito"/>
                        </a:rPr>
                        <a:t>0</a:t>
                      </a:r>
                      <a:endParaRPr sz="900">
                        <a:solidFill>
                          <a:schemeClr val="dk1"/>
                        </a:solidFill>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900">
                          <a:solidFill>
                            <a:schemeClr val="dk1"/>
                          </a:solidFill>
                          <a:latin typeface="Nunito"/>
                          <a:ea typeface="Nunito"/>
                          <a:cs typeface="Nunito"/>
                          <a:sym typeface="Nunito"/>
                        </a:rPr>
                        <a:t>1</a:t>
                      </a:r>
                      <a:endParaRPr sz="900">
                        <a:solidFill>
                          <a:schemeClr val="dk1"/>
                        </a:solidFill>
                        <a:latin typeface="Nunito"/>
                        <a:ea typeface="Nunito"/>
                        <a:cs typeface="Nunito"/>
                        <a:sym typeface="Nunito"/>
                      </a:endParaRPr>
                    </a:p>
                  </a:txBody>
                  <a:tcPr marT="91425" marB="91425" marR="91425" marL="91425"/>
                </a:tc>
              </a:tr>
            </a:tbl>
          </a:graphicData>
        </a:graphic>
      </p:graphicFrame>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75"/>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problem can be framed as different task types</a:t>
            </a:r>
            <a:endParaRPr/>
          </a:p>
        </p:txBody>
      </p:sp>
      <p:sp>
        <p:nvSpPr>
          <p:cNvPr id="522" name="Google Shape;522;p75"/>
          <p:cNvSpPr txBox="1"/>
          <p:nvPr>
            <p:ph idx="1" type="body"/>
          </p:nvPr>
        </p:nvSpPr>
        <p:spPr>
          <a:xfrm>
            <a:off x="311700" y="1152475"/>
            <a:ext cx="8520600" cy="52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Problem</a:t>
            </a:r>
            <a:r>
              <a:rPr lang="en"/>
              <a:t>: predict the app users will most likely open next</a:t>
            </a:r>
            <a:endParaRPr/>
          </a:p>
          <a:p>
            <a:pPr indent="0" lvl="0" marL="0" rtl="0" algn="l">
              <a:spcBef>
                <a:spcPts val="1600"/>
              </a:spcBef>
              <a:spcAft>
                <a:spcPts val="1600"/>
              </a:spcAft>
              <a:buNone/>
            </a:pPr>
            <a:r>
              <a:t/>
            </a:r>
            <a:endParaRPr/>
          </a:p>
        </p:txBody>
      </p:sp>
      <p:sp>
        <p:nvSpPr>
          <p:cNvPr id="523" name="Google Shape;523;p75"/>
          <p:cNvSpPr txBox="1"/>
          <p:nvPr/>
        </p:nvSpPr>
        <p:spPr>
          <a:xfrm>
            <a:off x="311700" y="2389950"/>
            <a:ext cx="6159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100">
                <a:solidFill>
                  <a:schemeClr val="dk1"/>
                </a:solidFill>
                <a:latin typeface="Nunito"/>
                <a:ea typeface="Nunito"/>
                <a:cs typeface="Nunito"/>
                <a:sym typeface="Nunito"/>
              </a:rPr>
              <a:t>INPUT</a:t>
            </a:r>
            <a:endParaRPr b="1" sz="1100">
              <a:solidFill>
                <a:schemeClr val="dk1"/>
              </a:solidFill>
              <a:latin typeface="Nunito"/>
              <a:ea typeface="Nunito"/>
              <a:cs typeface="Nunito"/>
              <a:sym typeface="Nunito"/>
            </a:endParaRPr>
          </a:p>
        </p:txBody>
      </p:sp>
      <p:sp>
        <p:nvSpPr>
          <p:cNvPr id="524" name="Google Shape;524;p75"/>
          <p:cNvSpPr txBox="1"/>
          <p:nvPr/>
        </p:nvSpPr>
        <p:spPr>
          <a:xfrm>
            <a:off x="311700" y="3799000"/>
            <a:ext cx="7848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100">
                <a:solidFill>
                  <a:schemeClr val="dk1"/>
                </a:solidFill>
                <a:latin typeface="Nunito"/>
                <a:ea typeface="Nunito"/>
                <a:cs typeface="Nunito"/>
                <a:sym typeface="Nunito"/>
              </a:rPr>
              <a:t>OUTPUT</a:t>
            </a:r>
            <a:endParaRPr b="1" sz="1100">
              <a:solidFill>
                <a:schemeClr val="dk1"/>
              </a:solidFill>
              <a:latin typeface="Nunito"/>
              <a:ea typeface="Nunito"/>
              <a:cs typeface="Nunito"/>
              <a:sym typeface="Nunito"/>
            </a:endParaRPr>
          </a:p>
        </p:txBody>
      </p:sp>
      <p:graphicFrame>
        <p:nvGraphicFramePr>
          <p:cNvPr id="525" name="Google Shape;525;p75"/>
          <p:cNvGraphicFramePr/>
          <p:nvPr/>
        </p:nvGraphicFramePr>
        <p:xfrm>
          <a:off x="1478025" y="3563505"/>
          <a:ext cx="3000000" cy="3000000"/>
        </p:xfrm>
        <a:graphic>
          <a:graphicData uri="http://schemas.openxmlformats.org/drawingml/2006/table">
            <a:tbl>
              <a:tblPr>
                <a:noFill/>
                <a:tableStyleId>{642A003F-0798-417C-B5FD-6C7207EC4363}</a:tableStyleId>
              </a:tblPr>
              <a:tblGrid>
                <a:gridCol w="455900"/>
              </a:tblGrid>
              <a:tr h="249250">
                <a:tc>
                  <a:txBody>
                    <a:bodyPr/>
                    <a:lstStyle/>
                    <a:p>
                      <a:pPr indent="0" lvl="0" marL="0" rtl="0" algn="l">
                        <a:spcBef>
                          <a:spcPts val="0"/>
                        </a:spcBef>
                        <a:spcAft>
                          <a:spcPts val="0"/>
                        </a:spcAft>
                        <a:buNone/>
                      </a:pPr>
                      <a:r>
                        <a:rPr lang="en" sz="800">
                          <a:latin typeface="Nunito"/>
                          <a:ea typeface="Nunito"/>
                          <a:cs typeface="Nunito"/>
                          <a:sym typeface="Nunito"/>
                        </a:rPr>
                        <a:t>0.2</a:t>
                      </a:r>
                      <a:endParaRPr sz="800">
                        <a:latin typeface="Nunito"/>
                        <a:ea typeface="Nunito"/>
                        <a:cs typeface="Nunito"/>
                        <a:sym typeface="Nunito"/>
                      </a:endParaRPr>
                    </a:p>
                  </a:txBody>
                  <a:tcPr marT="91425" marB="91425" marR="91425" marL="91425"/>
                </a:tc>
              </a:tr>
              <a:tr h="249250">
                <a:tc>
                  <a:txBody>
                    <a:bodyPr/>
                    <a:lstStyle/>
                    <a:p>
                      <a:pPr indent="0" lvl="0" marL="0" rtl="0" algn="l">
                        <a:spcBef>
                          <a:spcPts val="0"/>
                        </a:spcBef>
                        <a:spcAft>
                          <a:spcPts val="0"/>
                        </a:spcAft>
                        <a:buNone/>
                      </a:pPr>
                      <a:r>
                        <a:rPr lang="en" sz="800">
                          <a:latin typeface="Nunito"/>
                          <a:ea typeface="Nunito"/>
                          <a:cs typeface="Nunito"/>
                          <a:sym typeface="Nunito"/>
                        </a:rPr>
                        <a:t>0.02</a:t>
                      </a:r>
                      <a:endParaRPr sz="800">
                        <a:latin typeface="Nunito"/>
                        <a:ea typeface="Nunito"/>
                        <a:cs typeface="Nunito"/>
                        <a:sym typeface="Nunito"/>
                      </a:endParaRPr>
                    </a:p>
                  </a:txBody>
                  <a:tcPr marT="91425" marB="91425" marR="91425" marL="91425"/>
                </a:tc>
              </a:tr>
              <a:tr h="249250">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r>
              <a:tr h="249250">
                <a:tc>
                  <a:txBody>
                    <a:bodyPr/>
                    <a:lstStyle/>
                    <a:p>
                      <a:pPr indent="0" lvl="0" marL="0" rtl="0" algn="l">
                        <a:spcBef>
                          <a:spcPts val="0"/>
                        </a:spcBef>
                        <a:spcAft>
                          <a:spcPts val="0"/>
                        </a:spcAft>
                        <a:buNone/>
                      </a:pPr>
                      <a:r>
                        <a:rPr lang="en" sz="800">
                          <a:latin typeface="Nunito"/>
                          <a:ea typeface="Nunito"/>
                          <a:cs typeface="Nunito"/>
                          <a:sym typeface="Nunito"/>
                        </a:rPr>
                        <a:t>0.04</a:t>
                      </a:r>
                      <a:endParaRPr sz="800">
                        <a:latin typeface="Nunito"/>
                        <a:ea typeface="Nunito"/>
                        <a:cs typeface="Nunito"/>
                        <a:sym typeface="Nunito"/>
                      </a:endParaRPr>
                    </a:p>
                  </a:txBody>
                  <a:tcPr marT="91425" marB="91425" marR="91425" marL="91425"/>
                </a:tc>
              </a:tr>
            </a:tbl>
          </a:graphicData>
        </a:graphic>
      </p:graphicFrame>
      <p:sp>
        <p:nvSpPr>
          <p:cNvPr id="526" name="Google Shape;526;p75"/>
          <p:cNvSpPr txBox="1"/>
          <p:nvPr/>
        </p:nvSpPr>
        <p:spPr>
          <a:xfrm>
            <a:off x="2011175" y="3563500"/>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App 0</a:t>
            </a:r>
            <a:endParaRPr sz="900">
              <a:solidFill>
                <a:schemeClr val="dk1"/>
              </a:solidFill>
              <a:latin typeface="Nunito"/>
              <a:ea typeface="Nunito"/>
              <a:cs typeface="Nunito"/>
              <a:sym typeface="Nunito"/>
            </a:endParaRPr>
          </a:p>
        </p:txBody>
      </p:sp>
      <p:sp>
        <p:nvSpPr>
          <p:cNvPr id="527" name="Google Shape;527;p75"/>
          <p:cNvSpPr txBox="1"/>
          <p:nvPr/>
        </p:nvSpPr>
        <p:spPr>
          <a:xfrm>
            <a:off x="2011175" y="3868275"/>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App 1</a:t>
            </a:r>
            <a:endParaRPr sz="900">
              <a:solidFill>
                <a:schemeClr val="dk1"/>
              </a:solidFill>
              <a:latin typeface="Nunito"/>
              <a:ea typeface="Nunito"/>
              <a:cs typeface="Nunito"/>
              <a:sym typeface="Nunito"/>
            </a:endParaRPr>
          </a:p>
        </p:txBody>
      </p:sp>
      <p:sp>
        <p:nvSpPr>
          <p:cNvPr id="528" name="Google Shape;528;p75"/>
          <p:cNvSpPr txBox="1"/>
          <p:nvPr/>
        </p:nvSpPr>
        <p:spPr>
          <a:xfrm>
            <a:off x="2011175" y="4191450"/>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a:t>
            </a:r>
            <a:endParaRPr sz="900">
              <a:solidFill>
                <a:schemeClr val="dk1"/>
              </a:solidFill>
              <a:latin typeface="Nunito"/>
              <a:ea typeface="Nunito"/>
              <a:cs typeface="Nunito"/>
              <a:sym typeface="Nunito"/>
            </a:endParaRPr>
          </a:p>
        </p:txBody>
      </p:sp>
      <p:sp>
        <p:nvSpPr>
          <p:cNvPr id="529" name="Google Shape;529;p75"/>
          <p:cNvSpPr txBox="1"/>
          <p:nvPr/>
        </p:nvSpPr>
        <p:spPr>
          <a:xfrm>
            <a:off x="350375" y="1750500"/>
            <a:ext cx="19575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800">
                <a:solidFill>
                  <a:schemeClr val="dk1"/>
                </a:solidFill>
                <a:latin typeface="Nunito"/>
                <a:ea typeface="Nunito"/>
                <a:cs typeface="Nunito"/>
                <a:sym typeface="Nunito"/>
              </a:rPr>
              <a:t>Classification</a:t>
            </a:r>
            <a:endParaRPr b="1"/>
          </a:p>
        </p:txBody>
      </p:sp>
      <p:graphicFrame>
        <p:nvGraphicFramePr>
          <p:cNvPr id="530" name="Google Shape;530;p75"/>
          <p:cNvGraphicFramePr/>
          <p:nvPr/>
        </p:nvGraphicFramePr>
        <p:xfrm>
          <a:off x="1049263" y="2389938"/>
          <a:ext cx="3000000" cy="3000000"/>
        </p:xfrm>
        <a:graphic>
          <a:graphicData uri="http://schemas.openxmlformats.org/drawingml/2006/table">
            <a:tbl>
              <a:tblPr>
                <a:noFill/>
                <a:tableStyleId>{642A003F-0798-417C-B5FD-6C7207EC4363}</a:tableStyleId>
              </a:tblPr>
              <a:tblGrid>
                <a:gridCol w="450275"/>
                <a:gridCol w="450275"/>
                <a:gridCol w="450275"/>
                <a:gridCol w="450275"/>
                <a:gridCol w="450275"/>
                <a:gridCol w="450275"/>
              </a:tblGrid>
              <a:tr h="338700">
                <a:tc>
                  <a:txBody>
                    <a:bodyPr/>
                    <a:lstStyle/>
                    <a:p>
                      <a:pPr indent="0" lvl="0" marL="0" rtl="0" algn="l">
                        <a:spcBef>
                          <a:spcPts val="0"/>
                        </a:spcBef>
                        <a:spcAft>
                          <a:spcPts val="0"/>
                        </a:spcAft>
                        <a:buNone/>
                      </a:pPr>
                      <a:r>
                        <a:rPr lang="en" sz="800">
                          <a:latin typeface="Nunito"/>
                          <a:ea typeface="Nunito"/>
                          <a:cs typeface="Nunito"/>
                          <a:sym typeface="Nunito"/>
                        </a:rPr>
                        <a:t>0.072</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0.067</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0.154</a:t>
                      </a:r>
                      <a:endParaRPr sz="800">
                        <a:latin typeface="Nunito"/>
                        <a:ea typeface="Nunito"/>
                        <a:cs typeface="Nunito"/>
                        <a:sym typeface="Nunito"/>
                      </a:endParaRPr>
                    </a:p>
                  </a:txBody>
                  <a:tcPr marT="91425" marB="91425" marR="91425" marL="91425"/>
                </a:tc>
              </a:tr>
            </a:tbl>
          </a:graphicData>
        </a:graphic>
      </p:graphicFrame>
      <p:sp>
        <p:nvSpPr>
          <p:cNvPr id="531" name="Google Shape;531;p75"/>
          <p:cNvSpPr/>
          <p:nvPr/>
        </p:nvSpPr>
        <p:spPr>
          <a:xfrm rot="5400000">
            <a:off x="1623425" y="2190800"/>
            <a:ext cx="129900" cy="1328400"/>
          </a:xfrm>
          <a:prstGeom prst="rightBrace">
            <a:avLst>
              <a:gd fmla="val 50000" name="adj1"/>
              <a:gd fmla="val 50000"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75"/>
          <p:cNvSpPr/>
          <p:nvPr/>
        </p:nvSpPr>
        <p:spPr>
          <a:xfrm rot="5400000">
            <a:off x="3025600" y="2190200"/>
            <a:ext cx="129900" cy="1329600"/>
          </a:xfrm>
          <a:prstGeom prst="rightBrace">
            <a:avLst>
              <a:gd fmla="val 50000" name="adj1"/>
              <a:gd fmla="val 50000"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75"/>
          <p:cNvSpPr txBox="1"/>
          <p:nvPr/>
        </p:nvSpPr>
        <p:spPr>
          <a:xfrm>
            <a:off x="1132775" y="2919950"/>
            <a:ext cx="1111200" cy="338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000">
                <a:solidFill>
                  <a:schemeClr val="dk1"/>
                </a:solidFill>
                <a:latin typeface="Nunito"/>
                <a:ea typeface="Nunito"/>
                <a:cs typeface="Nunito"/>
                <a:sym typeface="Nunito"/>
              </a:rPr>
              <a:t>User’s features</a:t>
            </a:r>
            <a:endParaRPr sz="1000">
              <a:solidFill>
                <a:schemeClr val="dk1"/>
              </a:solidFill>
              <a:latin typeface="Nunito"/>
              <a:ea typeface="Nunito"/>
              <a:cs typeface="Nunito"/>
              <a:sym typeface="Nunito"/>
            </a:endParaRPr>
          </a:p>
        </p:txBody>
      </p:sp>
      <p:sp>
        <p:nvSpPr>
          <p:cNvPr id="534" name="Google Shape;534;p75"/>
          <p:cNvSpPr txBox="1"/>
          <p:nvPr/>
        </p:nvSpPr>
        <p:spPr>
          <a:xfrm>
            <a:off x="2534950" y="2903675"/>
            <a:ext cx="1111200" cy="484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000">
                <a:solidFill>
                  <a:schemeClr val="dk1"/>
                </a:solidFill>
                <a:latin typeface="Nunito"/>
                <a:ea typeface="Nunito"/>
                <a:cs typeface="Nunito"/>
                <a:sym typeface="Nunito"/>
              </a:rPr>
              <a:t>Environment</a:t>
            </a:r>
            <a:br>
              <a:rPr lang="en" sz="1000">
                <a:solidFill>
                  <a:schemeClr val="dk1"/>
                </a:solidFill>
                <a:latin typeface="Nunito"/>
                <a:ea typeface="Nunito"/>
                <a:cs typeface="Nunito"/>
                <a:sym typeface="Nunito"/>
              </a:rPr>
            </a:br>
            <a:r>
              <a:rPr lang="en" sz="800">
                <a:solidFill>
                  <a:schemeClr val="dk1"/>
                </a:solidFill>
                <a:latin typeface="Nunito"/>
                <a:ea typeface="Nunito"/>
                <a:cs typeface="Nunito"/>
                <a:sym typeface="Nunito"/>
              </a:rPr>
              <a:t>time, location, etc.</a:t>
            </a:r>
            <a:endParaRPr sz="800">
              <a:solidFill>
                <a:schemeClr val="dk1"/>
              </a:solidFill>
              <a:latin typeface="Nunito"/>
              <a:ea typeface="Nunito"/>
              <a:cs typeface="Nunito"/>
              <a:sym typeface="Nunito"/>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sp>
        <p:nvSpPr>
          <p:cNvPr id="539" name="Google Shape;539;p76"/>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problem can be framed as different task types</a:t>
            </a:r>
            <a:endParaRPr/>
          </a:p>
        </p:txBody>
      </p:sp>
      <p:sp>
        <p:nvSpPr>
          <p:cNvPr id="540" name="Google Shape;540;p76"/>
          <p:cNvSpPr txBox="1"/>
          <p:nvPr>
            <p:ph idx="1" type="body"/>
          </p:nvPr>
        </p:nvSpPr>
        <p:spPr>
          <a:xfrm>
            <a:off x="311700" y="1152475"/>
            <a:ext cx="8520600" cy="52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Problem</a:t>
            </a:r>
            <a:r>
              <a:rPr lang="en"/>
              <a:t>: predict the app users will most likely open next</a:t>
            </a:r>
            <a:endParaRPr/>
          </a:p>
          <a:p>
            <a:pPr indent="0" lvl="0" marL="0" rtl="0" algn="l">
              <a:spcBef>
                <a:spcPts val="1600"/>
              </a:spcBef>
              <a:spcAft>
                <a:spcPts val="1600"/>
              </a:spcAft>
              <a:buNone/>
            </a:pPr>
            <a:r>
              <a:t/>
            </a:r>
            <a:endParaRPr/>
          </a:p>
        </p:txBody>
      </p:sp>
      <p:graphicFrame>
        <p:nvGraphicFramePr>
          <p:cNvPr id="541" name="Google Shape;541;p76"/>
          <p:cNvGraphicFramePr/>
          <p:nvPr/>
        </p:nvGraphicFramePr>
        <p:xfrm>
          <a:off x="1049263" y="2389938"/>
          <a:ext cx="3000000" cy="3000000"/>
        </p:xfrm>
        <a:graphic>
          <a:graphicData uri="http://schemas.openxmlformats.org/drawingml/2006/table">
            <a:tbl>
              <a:tblPr>
                <a:noFill/>
                <a:tableStyleId>{642A003F-0798-417C-B5FD-6C7207EC4363}</a:tableStyleId>
              </a:tblPr>
              <a:tblGrid>
                <a:gridCol w="450275"/>
                <a:gridCol w="450275"/>
                <a:gridCol w="450275"/>
                <a:gridCol w="450275"/>
                <a:gridCol w="450275"/>
                <a:gridCol w="450275"/>
              </a:tblGrid>
              <a:tr h="338700">
                <a:tc>
                  <a:txBody>
                    <a:bodyPr/>
                    <a:lstStyle/>
                    <a:p>
                      <a:pPr indent="0" lvl="0" marL="0" rtl="0" algn="l">
                        <a:spcBef>
                          <a:spcPts val="0"/>
                        </a:spcBef>
                        <a:spcAft>
                          <a:spcPts val="0"/>
                        </a:spcAft>
                        <a:buNone/>
                      </a:pPr>
                      <a:r>
                        <a:rPr lang="en" sz="800">
                          <a:latin typeface="Nunito"/>
                          <a:ea typeface="Nunito"/>
                          <a:cs typeface="Nunito"/>
                          <a:sym typeface="Nunito"/>
                        </a:rPr>
                        <a:t>0.072</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0.067</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0.154</a:t>
                      </a:r>
                      <a:endParaRPr sz="800">
                        <a:latin typeface="Nunito"/>
                        <a:ea typeface="Nunito"/>
                        <a:cs typeface="Nunito"/>
                        <a:sym typeface="Nunito"/>
                      </a:endParaRPr>
                    </a:p>
                  </a:txBody>
                  <a:tcPr marT="91425" marB="91425" marR="91425" marL="91425"/>
                </a:tc>
              </a:tr>
            </a:tbl>
          </a:graphicData>
        </a:graphic>
      </p:graphicFrame>
      <p:sp>
        <p:nvSpPr>
          <p:cNvPr id="542" name="Google Shape;542;p76"/>
          <p:cNvSpPr/>
          <p:nvPr/>
        </p:nvSpPr>
        <p:spPr>
          <a:xfrm rot="5400000">
            <a:off x="1623425" y="2190800"/>
            <a:ext cx="129900" cy="1328400"/>
          </a:xfrm>
          <a:prstGeom prst="rightBrace">
            <a:avLst>
              <a:gd fmla="val 50000" name="adj1"/>
              <a:gd fmla="val 50000"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76"/>
          <p:cNvSpPr/>
          <p:nvPr/>
        </p:nvSpPr>
        <p:spPr>
          <a:xfrm rot="5400000">
            <a:off x="3025600" y="2190200"/>
            <a:ext cx="129900" cy="1329600"/>
          </a:xfrm>
          <a:prstGeom prst="rightBrace">
            <a:avLst>
              <a:gd fmla="val 50000" name="adj1"/>
              <a:gd fmla="val 50000"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76"/>
          <p:cNvSpPr txBox="1"/>
          <p:nvPr/>
        </p:nvSpPr>
        <p:spPr>
          <a:xfrm>
            <a:off x="1132775" y="2919950"/>
            <a:ext cx="1111200" cy="338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000">
                <a:solidFill>
                  <a:schemeClr val="dk1"/>
                </a:solidFill>
                <a:latin typeface="Nunito"/>
                <a:ea typeface="Nunito"/>
                <a:cs typeface="Nunito"/>
                <a:sym typeface="Nunito"/>
              </a:rPr>
              <a:t>User’s features</a:t>
            </a:r>
            <a:endParaRPr sz="1000">
              <a:solidFill>
                <a:schemeClr val="dk1"/>
              </a:solidFill>
              <a:latin typeface="Nunito"/>
              <a:ea typeface="Nunito"/>
              <a:cs typeface="Nunito"/>
              <a:sym typeface="Nunito"/>
            </a:endParaRPr>
          </a:p>
        </p:txBody>
      </p:sp>
      <p:sp>
        <p:nvSpPr>
          <p:cNvPr id="545" name="Google Shape;545;p76"/>
          <p:cNvSpPr txBox="1"/>
          <p:nvPr/>
        </p:nvSpPr>
        <p:spPr>
          <a:xfrm>
            <a:off x="2534950" y="2903675"/>
            <a:ext cx="1111200" cy="484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000">
                <a:solidFill>
                  <a:schemeClr val="dk1"/>
                </a:solidFill>
                <a:latin typeface="Nunito"/>
                <a:ea typeface="Nunito"/>
                <a:cs typeface="Nunito"/>
                <a:sym typeface="Nunito"/>
              </a:rPr>
              <a:t>Environment</a:t>
            </a:r>
            <a:br>
              <a:rPr lang="en" sz="1000">
                <a:solidFill>
                  <a:schemeClr val="dk1"/>
                </a:solidFill>
                <a:latin typeface="Nunito"/>
                <a:ea typeface="Nunito"/>
                <a:cs typeface="Nunito"/>
                <a:sym typeface="Nunito"/>
              </a:rPr>
            </a:br>
            <a:r>
              <a:rPr lang="en" sz="800">
                <a:solidFill>
                  <a:schemeClr val="dk1"/>
                </a:solidFill>
                <a:latin typeface="Nunito"/>
                <a:ea typeface="Nunito"/>
                <a:cs typeface="Nunito"/>
                <a:sym typeface="Nunito"/>
              </a:rPr>
              <a:t>time, location, etc.</a:t>
            </a:r>
            <a:endParaRPr sz="800">
              <a:solidFill>
                <a:schemeClr val="dk1"/>
              </a:solidFill>
              <a:latin typeface="Nunito"/>
              <a:ea typeface="Nunito"/>
              <a:cs typeface="Nunito"/>
              <a:sym typeface="Nunito"/>
            </a:endParaRPr>
          </a:p>
        </p:txBody>
      </p:sp>
      <p:sp>
        <p:nvSpPr>
          <p:cNvPr id="546" name="Google Shape;546;p76"/>
          <p:cNvSpPr txBox="1"/>
          <p:nvPr/>
        </p:nvSpPr>
        <p:spPr>
          <a:xfrm>
            <a:off x="311700" y="2389950"/>
            <a:ext cx="6159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100">
                <a:solidFill>
                  <a:schemeClr val="dk1"/>
                </a:solidFill>
                <a:latin typeface="Nunito"/>
                <a:ea typeface="Nunito"/>
                <a:cs typeface="Nunito"/>
                <a:sym typeface="Nunito"/>
              </a:rPr>
              <a:t>INPUT</a:t>
            </a:r>
            <a:endParaRPr b="1" sz="1100">
              <a:solidFill>
                <a:schemeClr val="dk1"/>
              </a:solidFill>
              <a:latin typeface="Nunito"/>
              <a:ea typeface="Nunito"/>
              <a:cs typeface="Nunito"/>
              <a:sym typeface="Nunito"/>
            </a:endParaRPr>
          </a:p>
        </p:txBody>
      </p:sp>
      <p:sp>
        <p:nvSpPr>
          <p:cNvPr id="547" name="Google Shape;547;p76"/>
          <p:cNvSpPr txBox="1"/>
          <p:nvPr/>
        </p:nvSpPr>
        <p:spPr>
          <a:xfrm>
            <a:off x="311700" y="3799000"/>
            <a:ext cx="7848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100">
                <a:solidFill>
                  <a:schemeClr val="dk1"/>
                </a:solidFill>
                <a:latin typeface="Nunito"/>
                <a:ea typeface="Nunito"/>
                <a:cs typeface="Nunito"/>
                <a:sym typeface="Nunito"/>
              </a:rPr>
              <a:t>OUTPUT</a:t>
            </a:r>
            <a:endParaRPr b="1" sz="1100">
              <a:solidFill>
                <a:schemeClr val="dk1"/>
              </a:solidFill>
              <a:latin typeface="Nunito"/>
              <a:ea typeface="Nunito"/>
              <a:cs typeface="Nunito"/>
              <a:sym typeface="Nunito"/>
            </a:endParaRPr>
          </a:p>
        </p:txBody>
      </p:sp>
      <p:graphicFrame>
        <p:nvGraphicFramePr>
          <p:cNvPr id="548" name="Google Shape;548;p76"/>
          <p:cNvGraphicFramePr/>
          <p:nvPr/>
        </p:nvGraphicFramePr>
        <p:xfrm>
          <a:off x="1478025" y="3563505"/>
          <a:ext cx="3000000" cy="3000000"/>
        </p:xfrm>
        <a:graphic>
          <a:graphicData uri="http://schemas.openxmlformats.org/drawingml/2006/table">
            <a:tbl>
              <a:tblPr>
                <a:noFill/>
                <a:tableStyleId>{642A003F-0798-417C-B5FD-6C7207EC4363}</a:tableStyleId>
              </a:tblPr>
              <a:tblGrid>
                <a:gridCol w="455900"/>
              </a:tblGrid>
              <a:tr h="249250">
                <a:tc>
                  <a:txBody>
                    <a:bodyPr/>
                    <a:lstStyle/>
                    <a:p>
                      <a:pPr indent="0" lvl="0" marL="0" rtl="0" algn="l">
                        <a:spcBef>
                          <a:spcPts val="0"/>
                        </a:spcBef>
                        <a:spcAft>
                          <a:spcPts val="0"/>
                        </a:spcAft>
                        <a:buNone/>
                      </a:pPr>
                      <a:r>
                        <a:rPr lang="en" sz="800">
                          <a:latin typeface="Nunito"/>
                          <a:ea typeface="Nunito"/>
                          <a:cs typeface="Nunito"/>
                          <a:sym typeface="Nunito"/>
                        </a:rPr>
                        <a:t>0.2</a:t>
                      </a:r>
                      <a:endParaRPr sz="800">
                        <a:latin typeface="Nunito"/>
                        <a:ea typeface="Nunito"/>
                        <a:cs typeface="Nunito"/>
                        <a:sym typeface="Nunito"/>
                      </a:endParaRPr>
                    </a:p>
                  </a:txBody>
                  <a:tcPr marT="91425" marB="91425" marR="91425" marL="91425"/>
                </a:tc>
              </a:tr>
              <a:tr h="249250">
                <a:tc>
                  <a:txBody>
                    <a:bodyPr/>
                    <a:lstStyle/>
                    <a:p>
                      <a:pPr indent="0" lvl="0" marL="0" rtl="0" algn="l">
                        <a:spcBef>
                          <a:spcPts val="0"/>
                        </a:spcBef>
                        <a:spcAft>
                          <a:spcPts val="0"/>
                        </a:spcAft>
                        <a:buNone/>
                      </a:pPr>
                      <a:r>
                        <a:rPr lang="en" sz="800">
                          <a:latin typeface="Nunito"/>
                          <a:ea typeface="Nunito"/>
                          <a:cs typeface="Nunito"/>
                          <a:sym typeface="Nunito"/>
                        </a:rPr>
                        <a:t>0.02</a:t>
                      </a:r>
                      <a:endParaRPr sz="800">
                        <a:latin typeface="Nunito"/>
                        <a:ea typeface="Nunito"/>
                        <a:cs typeface="Nunito"/>
                        <a:sym typeface="Nunito"/>
                      </a:endParaRPr>
                    </a:p>
                  </a:txBody>
                  <a:tcPr marT="91425" marB="91425" marR="91425" marL="91425"/>
                </a:tc>
              </a:tr>
              <a:tr h="249250">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r>
              <a:tr h="249250">
                <a:tc>
                  <a:txBody>
                    <a:bodyPr/>
                    <a:lstStyle/>
                    <a:p>
                      <a:pPr indent="0" lvl="0" marL="0" rtl="0" algn="l">
                        <a:spcBef>
                          <a:spcPts val="0"/>
                        </a:spcBef>
                        <a:spcAft>
                          <a:spcPts val="0"/>
                        </a:spcAft>
                        <a:buNone/>
                      </a:pPr>
                      <a:r>
                        <a:rPr lang="en" sz="800">
                          <a:latin typeface="Nunito"/>
                          <a:ea typeface="Nunito"/>
                          <a:cs typeface="Nunito"/>
                          <a:sym typeface="Nunito"/>
                        </a:rPr>
                        <a:t>0.04</a:t>
                      </a:r>
                      <a:endParaRPr sz="800">
                        <a:latin typeface="Nunito"/>
                        <a:ea typeface="Nunito"/>
                        <a:cs typeface="Nunito"/>
                        <a:sym typeface="Nunito"/>
                      </a:endParaRPr>
                    </a:p>
                  </a:txBody>
                  <a:tcPr marT="91425" marB="91425" marR="91425" marL="91425"/>
                </a:tc>
              </a:tr>
            </a:tbl>
          </a:graphicData>
        </a:graphic>
      </p:graphicFrame>
      <p:sp>
        <p:nvSpPr>
          <p:cNvPr id="549" name="Google Shape;549;p76"/>
          <p:cNvSpPr txBox="1"/>
          <p:nvPr/>
        </p:nvSpPr>
        <p:spPr>
          <a:xfrm>
            <a:off x="2011175" y="3563500"/>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App 0</a:t>
            </a:r>
            <a:endParaRPr sz="900">
              <a:solidFill>
                <a:schemeClr val="dk1"/>
              </a:solidFill>
              <a:latin typeface="Nunito"/>
              <a:ea typeface="Nunito"/>
              <a:cs typeface="Nunito"/>
              <a:sym typeface="Nunito"/>
            </a:endParaRPr>
          </a:p>
        </p:txBody>
      </p:sp>
      <p:sp>
        <p:nvSpPr>
          <p:cNvPr id="550" name="Google Shape;550;p76"/>
          <p:cNvSpPr txBox="1"/>
          <p:nvPr/>
        </p:nvSpPr>
        <p:spPr>
          <a:xfrm>
            <a:off x="2011175" y="3868275"/>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App 1</a:t>
            </a:r>
            <a:endParaRPr sz="900">
              <a:solidFill>
                <a:schemeClr val="dk1"/>
              </a:solidFill>
              <a:latin typeface="Nunito"/>
              <a:ea typeface="Nunito"/>
              <a:cs typeface="Nunito"/>
              <a:sym typeface="Nunito"/>
            </a:endParaRPr>
          </a:p>
        </p:txBody>
      </p:sp>
      <p:sp>
        <p:nvSpPr>
          <p:cNvPr id="551" name="Google Shape;551;p76"/>
          <p:cNvSpPr txBox="1"/>
          <p:nvPr/>
        </p:nvSpPr>
        <p:spPr>
          <a:xfrm>
            <a:off x="2011175" y="4191450"/>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a:t>
            </a:r>
            <a:endParaRPr sz="900">
              <a:solidFill>
                <a:schemeClr val="dk1"/>
              </a:solidFill>
              <a:latin typeface="Nunito"/>
              <a:ea typeface="Nunito"/>
              <a:cs typeface="Nunito"/>
              <a:sym typeface="Nunito"/>
            </a:endParaRPr>
          </a:p>
        </p:txBody>
      </p:sp>
      <p:sp>
        <p:nvSpPr>
          <p:cNvPr id="552" name="Google Shape;552;p76"/>
          <p:cNvSpPr txBox="1"/>
          <p:nvPr/>
        </p:nvSpPr>
        <p:spPr>
          <a:xfrm>
            <a:off x="350375" y="1750500"/>
            <a:ext cx="19575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800">
                <a:solidFill>
                  <a:schemeClr val="dk1"/>
                </a:solidFill>
                <a:latin typeface="Nunito"/>
                <a:ea typeface="Nunito"/>
                <a:cs typeface="Nunito"/>
                <a:sym typeface="Nunito"/>
              </a:rPr>
              <a:t>Classification</a:t>
            </a:r>
            <a:endParaRPr b="1"/>
          </a:p>
        </p:txBody>
      </p:sp>
      <p:sp>
        <p:nvSpPr>
          <p:cNvPr id="553" name="Google Shape;553;p76"/>
          <p:cNvSpPr txBox="1"/>
          <p:nvPr/>
        </p:nvSpPr>
        <p:spPr>
          <a:xfrm>
            <a:off x="4841100" y="2289050"/>
            <a:ext cx="33768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sz="1800">
                <a:solidFill>
                  <a:srgbClr val="FF0000"/>
                </a:solidFill>
                <a:latin typeface="Nunito"/>
                <a:ea typeface="Nunito"/>
                <a:cs typeface="Nunito"/>
                <a:sym typeface="Nunito"/>
              </a:rPr>
              <a:t>⚠ </a:t>
            </a:r>
            <a:r>
              <a:rPr lang="en" sz="1800">
                <a:solidFill>
                  <a:srgbClr val="FF0000"/>
                </a:solidFill>
                <a:latin typeface="Nunito"/>
                <a:ea typeface="Nunito"/>
                <a:cs typeface="Nunito"/>
                <a:sym typeface="Nunito"/>
              </a:rPr>
              <a:t>Every time an app is added/removed, you have to retrain your model </a:t>
            </a:r>
            <a:r>
              <a:rPr b="1" lang="en" sz="1800">
                <a:solidFill>
                  <a:srgbClr val="FF0000"/>
                </a:solidFill>
                <a:latin typeface="Nunito"/>
                <a:ea typeface="Nunito"/>
                <a:cs typeface="Nunito"/>
                <a:sym typeface="Nunito"/>
              </a:rPr>
              <a:t>⚠</a:t>
            </a:r>
            <a:endParaRPr sz="1700">
              <a:solidFill>
                <a:srgbClr val="FF00FF"/>
              </a:solidFill>
              <a:latin typeface="Nunito"/>
              <a:ea typeface="Nunito"/>
              <a:cs typeface="Nunito"/>
              <a:sym typeface="Nunito"/>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77"/>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Framing can make the problem easier/harder</a:t>
            </a:r>
            <a:endParaRPr/>
          </a:p>
        </p:txBody>
      </p:sp>
      <p:sp>
        <p:nvSpPr>
          <p:cNvPr id="559" name="Google Shape;559;p77"/>
          <p:cNvSpPr txBox="1"/>
          <p:nvPr>
            <p:ph idx="1" type="body"/>
          </p:nvPr>
        </p:nvSpPr>
        <p:spPr>
          <a:xfrm>
            <a:off x="311700" y="1152475"/>
            <a:ext cx="8520600" cy="52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Problem</a:t>
            </a:r>
            <a:r>
              <a:rPr lang="en"/>
              <a:t>: predict the app users will most likely open next</a:t>
            </a:r>
            <a:endParaRPr/>
          </a:p>
          <a:p>
            <a:pPr indent="0" lvl="0" marL="0" rtl="0" algn="l">
              <a:spcBef>
                <a:spcPts val="1600"/>
              </a:spcBef>
              <a:spcAft>
                <a:spcPts val="1600"/>
              </a:spcAft>
              <a:buNone/>
            </a:pPr>
            <a:r>
              <a:t/>
            </a:r>
            <a:endParaRPr/>
          </a:p>
        </p:txBody>
      </p:sp>
      <p:graphicFrame>
        <p:nvGraphicFramePr>
          <p:cNvPr id="560" name="Google Shape;560;p77"/>
          <p:cNvGraphicFramePr/>
          <p:nvPr/>
        </p:nvGraphicFramePr>
        <p:xfrm>
          <a:off x="1049263" y="2389948"/>
          <a:ext cx="3000000" cy="3000000"/>
        </p:xfrm>
        <a:graphic>
          <a:graphicData uri="http://schemas.openxmlformats.org/drawingml/2006/table">
            <a:tbl>
              <a:tblPr>
                <a:noFill/>
                <a:tableStyleId>{642A003F-0798-417C-B5FD-6C7207EC4363}</a:tableStyleId>
              </a:tblPr>
              <a:tblGrid>
                <a:gridCol w="450525"/>
                <a:gridCol w="450525"/>
                <a:gridCol w="450525"/>
                <a:gridCol w="450525"/>
                <a:gridCol w="450525"/>
                <a:gridCol w="450525"/>
                <a:gridCol w="450525"/>
                <a:gridCol w="450525"/>
                <a:gridCol w="450525"/>
              </a:tblGrid>
              <a:tr h="323100">
                <a:tc>
                  <a:txBody>
                    <a:bodyPr/>
                    <a:lstStyle/>
                    <a:p>
                      <a:pPr indent="0" lvl="0" marL="0" rtl="0" algn="l">
                        <a:spcBef>
                          <a:spcPts val="0"/>
                        </a:spcBef>
                        <a:spcAft>
                          <a:spcPts val="0"/>
                        </a:spcAft>
                        <a:buNone/>
                      </a:pPr>
                      <a:r>
                        <a:rPr lang="en" sz="800">
                          <a:latin typeface="Nunito"/>
                          <a:ea typeface="Nunito"/>
                          <a:cs typeface="Nunito"/>
                          <a:sym typeface="Nunito"/>
                        </a:rPr>
                        <a:t>0.072</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0.067</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0.154</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t/>
                      </a:r>
                      <a:endParaRPr sz="800">
                        <a:latin typeface="Nunito"/>
                        <a:ea typeface="Nunito"/>
                        <a:cs typeface="Nunito"/>
                        <a:sym typeface="Nunito"/>
                      </a:endParaRPr>
                    </a:p>
                  </a:txBody>
                  <a:tcPr marT="91425" marB="91425" marR="91425" marL="91425"/>
                </a:tc>
              </a:tr>
            </a:tbl>
          </a:graphicData>
        </a:graphic>
      </p:graphicFrame>
      <p:sp>
        <p:nvSpPr>
          <p:cNvPr id="561" name="Google Shape;561;p77"/>
          <p:cNvSpPr txBox="1"/>
          <p:nvPr/>
        </p:nvSpPr>
        <p:spPr>
          <a:xfrm>
            <a:off x="143075" y="2389950"/>
            <a:ext cx="7848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100">
                <a:solidFill>
                  <a:schemeClr val="dk1"/>
                </a:solidFill>
                <a:latin typeface="Nunito"/>
                <a:ea typeface="Nunito"/>
                <a:cs typeface="Nunito"/>
                <a:sym typeface="Nunito"/>
              </a:rPr>
              <a:t>INPUT 0</a:t>
            </a:r>
            <a:endParaRPr b="1" sz="1100">
              <a:solidFill>
                <a:schemeClr val="dk1"/>
              </a:solidFill>
              <a:latin typeface="Nunito"/>
              <a:ea typeface="Nunito"/>
              <a:cs typeface="Nunito"/>
              <a:sym typeface="Nunito"/>
            </a:endParaRPr>
          </a:p>
        </p:txBody>
      </p:sp>
      <p:sp>
        <p:nvSpPr>
          <p:cNvPr id="562" name="Google Shape;562;p77"/>
          <p:cNvSpPr txBox="1"/>
          <p:nvPr/>
        </p:nvSpPr>
        <p:spPr>
          <a:xfrm>
            <a:off x="6931025" y="2018950"/>
            <a:ext cx="7848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100">
                <a:solidFill>
                  <a:schemeClr val="dk1"/>
                </a:solidFill>
                <a:latin typeface="Nunito"/>
                <a:ea typeface="Nunito"/>
                <a:cs typeface="Nunito"/>
                <a:sym typeface="Nunito"/>
              </a:rPr>
              <a:t>OUTPUT</a:t>
            </a:r>
            <a:endParaRPr b="1" sz="1100">
              <a:solidFill>
                <a:schemeClr val="dk1"/>
              </a:solidFill>
              <a:latin typeface="Nunito"/>
              <a:ea typeface="Nunito"/>
              <a:cs typeface="Nunito"/>
              <a:sym typeface="Nunito"/>
            </a:endParaRPr>
          </a:p>
        </p:txBody>
      </p:sp>
      <p:sp>
        <p:nvSpPr>
          <p:cNvPr id="563" name="Google Shape;563;p77"/>
          <p:cNvSpPr txBox="1"/>
          <p:nvPr/>
        </p:nvSpPr>
        <p:spPr>
          <a:xfrm>
            <a:off x="8360150" y="2389950"/>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900">
                <a:solidFill>
                  <a:schemeClr val="dk1"/>
                </a:solidFill>
                <a:latin typeface="Nunito"/>
                <a:ea typeface="Nunito"/>
                <a:cs typeface="Nunito"/>
                <a:sym typeface="Nunito"/>
              </a:rPr>
              <a:t>App 0</a:t>
            </a:r>
            <a:endParaRPr b="1" sz="900">
              <a:solidFill>
                <a:schemeClr val="dk1"/>
              </a:solidFill>
              <a:latin typeface="Nunito"/>
              <a:ea typeface="Nunito"/>
              <a:cs typeface="Nunito"/>
              <a:sym typeface="Nunito"/>
            </a:endParaRPr>
          </a:p>
        </p:txBody>
      </p:sp>
      <p:sp>
        <p:nvSpPr>
          <p:cNvPr id="564" name="Google Shape;564;p77"/>
          <p:cNvSpPr txBox="1"/>
          <p:nvPr/>
        </p:nvSpPr>
        <p:spPr>
          <a:xfrm>
            <a:off x="350375" y="1750500"/>
            <a:ext cx="19575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800">
                <a:solidFill>
                  <a:schemeClr val="dk1"/>
                </a:solidFill>
                <a:latin typeface="Nunito"/>
                <a:ea typeface="Nunito"/>
                <a:cs typeface="Nunito"/>
                <a:sym typeface="Nunito"/>
              </a:rPr>
              <a:t>Regression</a:t>
            </a:r>
            <a:endParaRPr b="1"/>
          </a:p>
        </p:txBody>
      </p:sp>
      <p:sp>
        <p:nvSpPr>
          <p:cNvPr id="565" name="Google Shape;565;p77"/>
          <p:cNvSpPr/>
          <p:nvPr/>
        </p:nvSpPr>
        <p:spPr>
          <a:xfrm rot="5400000">
            <a:off x="1623425" y="2190800"/>
            <a:ext cx="129900" cy="1328400"/>
          </a:xfrm>
          <a:prstGeom prst="rightBrace">
            <a:avLst>
              <a:gd fmla="val 50000" name="adj1"/>
              <a:gd fmla="val 50000"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77"/>
          <p:cNvSpPr/>
          <p:nvPr/>
        </p:nvSpPr>
        <p:spPr>
          <a:xfrm rot="5400000">
            <a:off x="3025600" y="2190200"/>
            <a:ext cx="129900" cy="1329600"/>
          </a:xfrm>
          <a:prstGeom prst="rightBrace">
            <a:avLst>
              <a:gd fmla="val 50000" name="adj1"/>
              <a:gd fmla="val 50000"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77"/>
          <p:cNvSpPr txBox="1"/>
          <p:nvPr/>
        </p:nvSpPr>
        <p:spPr>
          <a:xfrm>
            <a:off x="2534950" y="2903675"/>
            <a:ext cx="1111200" cy="484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000">
                <a:solidFill>
                  <a:schemeClr val="dk1"/>
                </a:solidFill>
                <a:latin typeface="Nunito"/>
                <a:ea typeface="Nunito"/>
                <a:cs typeface="Nunito"/>
                <a:sym typeface="Nunito"/>
              </a:rPr>
              <a:t>Environment</a:t>
            </a:r>
            <a:br>
              <a:rPr lang="en" sz="1000">
                <a:solidFill>
                  <a:schemeClr val="dk1"/>
                </a:solidFill>
                <a:latin typeface="Nunito"/>
                <a:ea typeface="Nunito"/>
                <a:cs typeface="Nunito"/>
                <a:sym typeface="Nunito"/>
              </a:rPr>
            </a:br>
            <a:r>
              <a:rPr lang="en" sz="800">
                <a:solidFill>
                  <a:schemeClr val="dk1"/>
                </a:solidFill>
                <a:latin typeface="Nunito"/>
                <a:ea typeface="Nunito"/>
                <a:cs typeface="Nunito"/>
                <a:sym typeface="Nunito"/>
              </a:rPr>
              <a:t>time, location, etc.</a:t>
            </a:r>
            <a:endParaRPr sz="800">
              <a:solidFill>
                <a:schemeClr val="dk1"/>
              </a:solidFill>
              <a:latin typeface="Nunito"/>
              <a:ea typeface="Nunito"/>
              <a:cs typeface="Nunito"/>
              <a:sym typeface="Nunito"/>
            </a:endParaRPr>
          </a:p>
        </p:txBody>
      </p:sp>
      <p:sp>
        <p:nvSpPr>
          <p:cNvPr id="568" name="Google Shape;568;p77"/>
          <p:cNvSpPr txBox="1"/>
          <p:nvPr/>
        </p:nvSpPr>
        <p:spPr>
          <a:xfrm>
            <a:off x="1132775" y="2919950"/>
            <a:ext cx="1111200" cy="338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000">
                <a:solidFill>
                  <a:schemeClr val="dk1"/>
                </a:solidFill>
                <a:latin typeface="Nunito"/>
                <a:ea typeface="Nunito"/>
                <a:cs typeface="Nunito"/>
                <a:sym typeface="Nunito"/>
              </a:rPr>
              <a:t>User’s features</a:t>
            </a:r>
            <a:endParaRPr sz="1000">
              <a:solidFill>
                <a:schemeClr val="dk1"/>
              </a:solidFill>
              <a:latin typeface="Nunito"/>
              <a:ea typeface="Nunito"/>
              <a:cs typeface="Nunito"/>
              <a:sym typeface="Nunito"/>
            </a:endParaRPr>
          </a:p>
        </p:txBody>
      </p:sp>
      <p:sp>
        <p:nvSpPr>
          <p:cNvPr id="569" name="Google Shape;569;p77"/>
          <p:cNvSpPr/>
          <p:nvPr/>
        </p:nvSpPr>
        <p:spPr>
          <a:xfrm rot="5400000">
            <a:off x="4374850" y="2190800"/>
            <a:ext cx="129900" cy="1328400"/>
          </a:xfrm>
          <a:prstGeom prst="rightBrace">
            <a:avLst>
              <a:gd fmla="val 50000" name="adj1"/>
              <a:gd fmla="val 50000" name="adj2"/>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77"/>
          <p:cNvSpPr txBox="1"/>
          <p:nvPr/>
        </p:nvSpPr>
        <p:spPr>
          <a:xfrm>
            <a:off x="3884200" y="2919950"/>
            <a:ext cx="1111200" cy="338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000">
                <a:solidFill>
                  <a:schemeClr val="dk1"/>
                </a:solidFill>
                <a:latin typeface="Nunito"/>
                <a:ea typeface="Nunito"/>
                <a:cs typeface="Nunito"/>
                <a:sym typeface="Nunito"/>
              </a:rPr>
              <a:t>App’s features</a:t>
            </a:r>
            <a:endParaRPr sz="1000">
              <a:solidFill>
                <a:schemeClr val="dk1"/>
              </a:solidFill>
              <a:latin typeface="Nunito"/>
              <a:ea typeface="Nunito"/>
              <a:cs typeface="Nunito"/>
              <a:sym typeface="Nunito"/>
            </a:endParaRPr>
          </a:p>
        </p:txBody>
      </p:sp>
      <p:sp>
        <p:nvSpPr>
          <p:cNvPr id="571" name="Google Shape;571;p77"/>
          <p:cNvSpPr txBox="1"/>
          <p:nvPr/>
        </p:nvSpPr>
        <p:spPr>
          <a:xfrm>
            <a:off x="7015475" y="2389950"/>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0.03</a:t>
            </a:r>
            <a:endParaRPr sz="900">
              <a:solidFill>
                <a:schemeClr val="dk1"/>
              </a:solidFill>
              <a:latin typeface="Nunito"/>
              <a:ea typeface="Nunito"/>
              <a:cs typeface="Nunito"/>
              <a:sym typeface="Nunito"/>
            </a:endParaRPr>
          </a:p>
        </p:txBody>
      </p:sp>
      <p:graphicFrame>
        <p:nvGraphicFramePr>
          <p:cNvPr id="572" name="Google Shape;572;p77"/>
          <p:cNvGraphicFramePr/>
          <p:nvPr/>
        </p:nvGraphicFramePr>
        <p:xfrm>
          <a:off x="1049263" y="3422523"/>
          <a:ext cx="3000000" cy="3000000"/>
        </p:xfrm>
        <a:graphic>
          <a:graphicData uri="http://schemas.openxmlformats.org/drawingml/2006/table">
            <a:tbl>
              <a:tblPr>
                <a:noFill/>
                <a:tableStyleId>{642A003F-0798-417C-B5FD-6C7207EC4363}</a:tableStyleId>
              </a:tblPr>
              <a:tblGrid>
                <a:gridCol w="450525"/>
                <a:gridCol w="450525"/>
                <a:gridCol w="450525"/>
                <a:gridCol w="450525"/>
                <a:gridCol w="450525"/>
                <a:gridCol w="450525"/>
                <a:gridCol w="450525"/>
                <a:gridCol w="450525"/>
                <a:gridCol w="450525"/>
              </a:tblGrid>
              <a:tr h="323100">
                <a:tc>
                  <a:txBody>
                    <a:bodyPr/>
                    <a:lstStyle/>
                    <a:p>
                      <a:pPr indent="0" lvl="0" marL="0" rtl="0" algn="l">
                        <a:spcBef>
                          <a:spcPts val="0"/>
                        </a:spcBef>
                        <a:spcAft>
                          <a:spcPts val="0"/>
                        </a:spcAft>
                        <a:buNone/>
                      </a:pPr>
                      <a:r>
                        <a:rPr lang="en" sz="800">
                          <a:latin typeface="Nunito"/>
                          <a:ea typeface="Nunito"/>
                          <a:cs typeface="Nunito"/>
                          <a:sym typeface="Nunito"/>
                        </a:rPr>
                        <a:t>0.072</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0.067</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0.154</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t/>
                      </a:r>
                      <a:endParaRPr sz="800">
                        <a:latin typeface="Nunito"/>
                        <a:ea typeface="Nunito"/>
                        <a:cs typeface="Nunito"/>
                        <a:sym typeface="Nunito"/>
                      </a:endParaRPr>
                    </a:p>
                  </a:txBody>
                  <a:tcPr marT="91425" marB="91425" marR="91425" marL="91425"/>
                </a:tc>
              </a:tr>
            </a:tbl>
          </a:graphicData>
        </a:graphic>
      </p:graphicFrame>
      <p:sp>
        <p:nvSpPr>
          <p:cNvPr id="573" name="Google Shape;573;p77"/>
          <p:cNvSpPr txBox="1"/>
          <p:nvPr/>
        </p:nvSpPr>
        <p:spPr>
          <a:xfrm>
            <a:off x="8360150" y="3422525"/>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900">
                <a:solidFill>
                  <a:schemeClr val="dk1"/>
                </a:solidFill>
                <a:latin typeface="Nunito"/>
                <a:ea typeface="Nunito"/>
                <a:cs typeface="Nunito"/>
                <a:sym typeface="Nunito"/>
              </a:rPr>
              <a:t>App 1</a:t>
            </a:r>
            <a:endParaRPr b="1" sz="900">
              <a:solidFill>
                <a:schemeClr val="dk1"/>
              </a:solidFill>
              <a:latin typeface="Nunito"/>
              <a:ea typeface="Nunito"/>
              <a:cs typeface="Nunito"/>
              <a:sym typeface="Nunito"/>
            </a:endParaRPr>
          </a:p>
        </p:txBody>
      </p:sp>
      <p:sp>
        <p:nvSpPr>
          <p:cNvPr id="574" name="Google Shape;574;p77"/>
          <p:cNvSpPr txBox="1"/>
          <p:nvPr/>
        </p:nvSpPr>
        <p:spPr>
          <a:xfrm>
            <a:off x="7015475" y="3422525"/>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0.06</a:t>
            </a:r>
            <a:endParaRPr sz="900">
              <a:solidFill>
                <a:schemeClr val="dk1"/>
              </a:solidFill>
              <a:latin typeface="Nunito"/>
              <a:ea typeface="Nunito"/>
              <a:cs typeface="Nunito"/>
              <a:sym typeface="Nunito"/>
            </a:endParaRPr>
          </a:p>
        </p:txBody>
      </p:sp>
      <p:graphicFrame>
        <p:nvGraphicFramePr>
          <p:cNvPr id="575" name="Google Shape;575;p77"/>
          <p:cNvGraphicFramePr/>
          <p:nvPr/>
        </p:nvGraphicFramePr>
        <p:xfrm>
          <a:off x="1094363" y="4288997"/>
          <a:ext cx="3000000" cy="3000000"/>
        </p:xfrm>
        <a:graphic>
          <a:graphicData uri="http://schemas.openxmlformats.org/drawingml/2006/table">
            <a:tbl>
              <a:tblPr>
                <a:noFill/>
                <a:tableStyleId>{642A003F-0798-417C-B5FD-6C7207EC4363}</a:tableStyleId>
              </a:tblPr>
              <a:tblGrid>
                <a:gridCol w="450525"/>
                <a:gridCol w="450525"/>
                <a:gridCol w="450525"/>
                <a:gridCol w="450525"/>
                <a:gridCol w="450525"/>
                <a:gridCol w="450525"/>
                <a:gridCol w="450525"/>
                <a:gridCol w="450525"/>
                <a:gridCol w="450525"/>
              </a:tblGrid>
              <a:tr h="323100">
                <a:tc>
                  <a:txBody>
                    <a:bodyPr/>
                    <a:lstStyle/>
                    <a:p>
                      <a:pPr indent="0" lvl="0" marL="0" rtl="0" algn="l">
                        <a:spcBef>
                          <a:spcPts val="0"/>
                        </a:spcBef>
                        <a:spcAft>
                          <a:spcPts val="0"/>
                        </a:spcAft>
                        <a:buNone/>
                      </a:pPr>
                      <a:r>
                        <a:rPr lang="en" sz="800">
                          <a:latin typeface="Nunito"/>
                          <a:ea typeface="Nunito"/>
                          <a:cs typeface="Nunito"/>
                          <a:sym typeface="Nunito"/>
                        </a:rPr>
                        <a:t>0.072</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0.067</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rPr lang="en" sz="800">
                          <a:latin typeface="Nunito"/>
                          <a:ea typeface="Nunito"/>
                          <a:cs typeface="Nunito"/>
                          <a:sym typeface="Nunito"/>
                        </a:rPr>
                        <a:t>0.154</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t/>
                      </a:r>
                      <a:endParaRPr sz="800">
                        <a:latin typeface="Nunito"/>
                        <a:ea typeface="Nunito"/>
                        <a:cs typeface="Nunito"/>
                        <a:sym typeface="Nunito"/>
                      </a:endParaRPr>
                    </a:p>
                  </a:txBody>
                  <a:tcPr marT="91425" marB="91425" marR="91425" marL="91425"/>
                </a:tc>
                <a:tc>
                  <a:txBody>
                    <a:bodyPr/>
                    <a:lstStyle/>
                    <a:p>
                      <a:pPr indent="0" lvl="0" marL="0" rtl="0" algn="l">
                        <a:spcBef>
                          <a:spcPts val="0"/>
                        </a:spcBef>
                        <a:spcAft>
                          <a:spcPts val="0"/>
                        </a:spcAft>
                        <a:buNone/>
                      </a:pPr>
                      <a:r>
                        <a:t/>
                      </a:r>
                      <a:endParaRPr sz="800">
                        <a:latin typeface="Nunito"/>
                        <a:ea typeface="Nunito"/>
                        <a:cs typeface="Nunito"/>
                        <a:sym typeface="Nunito"/>
                      </a:endParaRPr>
                    </a:p>
                  </a:txBody>
                  <a:tcPr marT="91425" marB="91425" marR="91425" marL="91425"/>
                </a:tc>
              </a:tr>
            </a:tbl>
          </a:graphicData>
        </a:graphic>
      </p:graphicFrame>
      <p:sp>
        <p:nvSpPr>
          <p:cNvPr id="576" name="Google Shape;576;p77"/>
          <p:cNvSpPr txBox="1"/>
          <p:nvPr/>
        </p:nvSpPr>
        <p:spPr>
          <a:xfrm>
            <a:off x="8405250" y="4289000"/>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900">
                <a:solidFill>
                  <a:schemeClr val="dk1"/>
                </a:solidFill>
                <a:latin typeface="Nunito"/>
                <a:ea typeface="Nunito"/>
                <a:cs typeface="Nunito"/>
                <a:sym typeface="Nunito"/>
              </a:rPr>
              <a:t>App …</a:t>
            </a:r>
            <a:endParaRPr b="1" sz="900">
              <a:solidFill>
                <a:schemeClr val="dk1"/>
              </a:solidFill>
              <a:latin typeface="Nunito"/>
              <a:ea typeface="Nunito"/>
              <a:cs typeface="Nunito"/>
              <a:sym typeface="Nunito"/>
            </a:endParaRPr>
          </a:p>
        </p:txBody>
      </p:sp>
      <p:sp>
        <p:nvSpPr>
          <p:cNvPr id="577" name="Google Shape;577;p77"/>
          <p:cNvSpPr txBox="1"/>
          <p:nvPr/>
        </p:nvSpPr>
        <p:spPr>
          <a:xfrm>
            <a:off x="7060575" y="4289000"/>
            <a:ext cx="615900" cy="3231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900">
                <a:solidFill>
                  <a:schemeClr val="dk1"/>
                </a:solidFill>
                <a:latin typeface="Nunito"/>
                <a:ea typeface="Nunito"/>
                <a:cs typeface="Nunito"/>
                <a:sym typeface="Nunito"/>
              </a:rPr>
              <a:t>0.25</a:t>
            </a:r>
            <a:endParaRPr sz="900">
              <a:solidFill>
                <a:schemeClr val="dk1"/>
              </a:solidFill>
              <a:latin typeface="Nunito"/>
              <a:ea typeface="Nunito"/>
              <a:cs typeface="Nunito"/>
              <a:sym typeface="Nunito"/>
            </a:endParaRPr>
          </a:p>
        </p:txBody>
      </p:sp>
      <p:sp>
        <p:nvSpPr>
          <p:cNvPr id="578" name="Google Shape;578;p77"/>
          <p:cNvSpPr txBox="1"/>
          <p:nvPr/>
        </p:nvSpPr>
        <p:spPr>
          <a:xfrm>
            <a:off x="6582000" y="953300"/>
            <a:ext cx="25215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FF00FF"/>
                </a:solidFill>
                <a:latin typeface="Nunito"/>
                <a:ea typeface="Nunito"/>
                <a:cs typeface="Nunito"/>
                <a:sym typeface="Nunito"/>
              </a:rPr>
              <a:t>Very common framing for recommendations / ads CTR</a:t>
            </a:r>
            <a:endParaRPr sz="1300">
              <a:solidFill>
                <a:srgbClr val="FF00FF"/>
              </a:solidFill>
              <a:latin typeface="Nunito"/>
              <a:ea typeface="Nunito"/>
              <a:cs typeface="Nunito"/>
              <a:sym typeface="Nunito"/>
            </a:endParaRPr>
          </a:p>
        </p:txBody>
      </p:sp>
      <p:sp>
        <p:nvSpPr>
          <p:cNvPr id="579" name="Google Shape;579;p77"/>
          <p:cNvSpPr txBox="1"/>
          <p:nvPr/>
        </p:nvSpPr>
        <p:spPr>
          <a:xfrm>
            <a:off x="143075" y="3407075"/>
            <a:ext cx="7848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100">
                <a:solidFill>
                  <a:schemeClr val="dk1"/>
                </a:solidFill>
                <a:latin typeface="Nunito"/>
                <a:ea typeface="Nunito"/>
                <a:cs typeface="Nunito"/>
                <a:sym typeface="Nunito"/>
              </a:rPr>
              <a:t>INPUT 1</a:t>
            </a:r>
            <a:endParaRPr b="1" sz="1100">
              <a:solidFill>
                <a:schemeClr val="dk1"/>
              </a:solidFill>
              <a:latin typeface="Nunito"/>
              <a:ea typeface="Nunito"/>
              <a:cs typeface="Nunito"/>
              <a:sym typeface="Nunito"/>
            </a:endParaRPr>
          </a:p>
        </p:txBody>
      </p:sp>
      <p:sp>
        <p:nvSpPr>
          <p:cNvPr id="580" name="Google Shape;580;p77"/>
          <p:cNvSpPr txBox="1"/>
          <p:nvPr/>
        </p:nvSpPr>
        <p:spPr>
          <a:xfrm>
            <a:off x="143075" y="4273550"/>
            <a:ext cx="784800" cy="354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1100">
                <a:solidFill>
                  <a:schemeClr val="dk1"/>
                </a:solidFill>
                <a:latin typeface="Nunito"/>
                <a:ea typeface="Nunito"/>
                <a:cs typeface="Nunito"/>
                <a:sym typeface="Nunito"/>
              </a:rPr>
              <a:t>INPUT …</a:t>
            </a:r>
            <a:endParaRPr b="1" sz="1100">
              <a:solidFill>
                <a:schemeClr val="dk1"/>
              </a:solidFill>
              <a:latin typeface="Nunito"/>
              <a:ea typeface="Nunito"/>
              <a:cs typeface="Nunito"/>
              <a:sym typeface="Nunito"/>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78"/>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objectives</a:t>
            </a:r>
            <a:endParaRPr/>
          </a:p>
        </p:txBody>
      </p:sp>
      <p:sp>
        <p:nvSpPr>
          <p:cNvPr id="586" name="Google Shape;586;p7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ML objectives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Business objectives</a:t>
            </a:r>
            <a:endParaRPr/>
          </a:p>
          <a:p>
            <a:pPr indent="0" lvl="0" marL="0" rtl="0" algn="l">
              <a:spcBef>
                <a:spcPts val="1600"/>
              </a:spcBef>
              <a:spcAft>
                <a:spcPts val="1600"/>
              </a:spcAft>
              <a:buNone/>
            </a:pPr>
            <a:r>
              <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79"/>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objectives</a:t>
            </a:r>
            <a:endParaRPr/>
          </a:p>
        </p:txBody>
      </p:sp>
      <p:sp>
        <p:nvSpPr>
          <p:cNvPr id="592" name="Google Shape;592;p7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ML objectives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Performance</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Latency</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etc.</a:t>
            </a:r>
            <a:endParaRPr>
              <a:solidFill>
                <a:schemeClr val="dk1"/>
              </a:solidFill>
            </a:endParaRPr>
          </a:p>
          <a:p>
            <a:pPr indent="0" lvl="0" marL="0" rtl="0" algn="l">
              <a:spcBef>
                <a:spcPts val="1600"/>
              </a:spcBef>
              <a:spcAft>
                <a:spcPts val="0"/>
              </a:spcAft>
              <a:buNone/>
            </a:pPr>
            <a:r>
              <a:t/>
            </a:r>
            <a:endParaRPr>
              <a:solidFill>
                <a:srgbClr val="CCCCCC"/>
              </a:solidFill>
            </a:endParaRPr>
          </a:p>
          <a:p>
            <a:pPr indent="0" lvl="0" marL="0" rtl="0" algn="l">
              <a:spcBef>
                <a:spcPts val="1600"/>
              </a:spcBef>
              <a:spcAft>
                <a:spcPts val="1600"/>
              </a:spcAft>
              <a:buNone/>
            </a:pPr>
            <a:r>
              <a:t/>
            </a:r>
            <a:endParaRPr/>
          </a:p>
        </p:txBody>
      </p:sp>
      <p:sp>
        <p:nvSpPr>
          <p:cNvPr id="593" name="Google Shape;593;p79"/>
          <p:cNvSpPr txBox="1"/>
          <p:nvPr/>
        </p:nvSpPr>
        <p:spPr>
          <a:xfrm>
            <a:off x="4775325" y="1323875"/>
            <a:ext cx="33768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700">
                <a:solidFill>
                  <a:srgbClr val="FF00FF"/>
                </a:solidFill>
                <a:latin typeface="Nunito"/>
                <a:ea typeface="Nunito"/>
                <a:cs typeface="Nunito"/>
                <a:sym typeface="Nunito"/>
              </a:rPr>
              <a:t>How to evaluate accuracy/F1/etc. without ground truth labels?</a:t>
            </a:r>
            <a:endParaRPr sz="1700">
              <a:solidFill>
                <a:srgbClr val="FF00FF"/>
              </a:solidFill>
              <a:latin typeface="Nunito"/>
              <a:ea typeface="Nunito"/>
              <a:cs typeface="Nunito"/>
              <a:sym typeface="Nunito"/>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80"/>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objectives</a:t>
            </a:r>
            <a:endParaRPr/>
          </a:p>
        </p:txBody>
      </p:sp>
      <p:sp>
        <p:nvSpPr>
          <p:cNvPr id="599" name="Google Shape;599;p8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CCCCCC"/>
              </a:buClr>
              <a:buSzPts val="1800"/>
              <a:buChar char="●"/>
            </a:pPr>
            <a:r>
              <a:rPr lang="en">
                <a:solidFill>
                  <a:srgbClr val="CCCCCC"/>
                </a:solidFill>
              </a:rPr>
              <a:t>ML objectives</a:t>
            </a:r>
            <a:endParaRPr>
              <a:solidFill>
                <a:srgbClr val="CCCCCC"/>
              </a:solidFill>
            </a:endParaRPr>
          </a:p>
          <a:p>
            <a:pPr indent="-317500" lvl="1" marL="914400" rtl="0" algn="l">
              <a:spcBef>
                <a:spcPts val="0"/>
              </a:spcBef>
              <a:spcAft>
                <a:spcPts val="0"/>
              </a:spcAft>
              <a:buClr>
                <a:srgbClr val="CCCCCC"/>
              </a:buClr>
              <a:buSzPts val="1400"/>
              <a:buChar char="○"/>
            </a:pPr>
            <a:r>
              <a:rPr lang="en">
                <a:solidFill>
                  <a:srgbClr val="CCCCCC"/>
                </a:solidFill>
              </a:rPr>
              <a:t>Performance</a:t>
            </a:r>
            <a:endParaRPr>
              <a:solidFill>
                <a:srgbClr val="CCCCCC"/>
              </a:solidFill>
            </a:endParaRPr>
          </a:p>
          <a:p>
            <a:pPr indent="-317500" lvl="1" marL="914400" rtl="0" algn="l">
              <a:spcBef>
                <a:spcPts val="0"/>
              </a:spcBef>
              <a:spcAft>
                <a:spcPts val="0"/>
              </a:spcAft>
              <a:buClr>
                <a:srgbClr val="CCCCCC"/>
              </a:buClr>
              <a:buSzPts val="1400"/>
              <a:buChar char="○"/>
            </a:pPr>
            <a:r>
              <a:rPr lang="en">
                <a:solidFill>
                  <a:srgbClr val="CCCCCC"/>
                </a:solidFill>
              </a:rPr>
              <a:t>Latency</a:t>
            </a:r>
            <a:endParaRPr>
              <a:solidFill>
                <a:srgbClr val="CCCCCC"/>
              </a:solidFill>
            </a:endParaRPr>
          </a:p>
          <a:p>
            <a:pPr indent="-317500" lvl="1" marL="914400" rtl="0" algn="l">
              <a:spcBef>
                <a:spcPts val="0"/>
              </a:spcBef>
              <a:spcAft>
                <a:spcPts val="0"/>
              </a:spcAft>
              <a:buClr>
                <a:srgbClr val="CCCCCC"/>
              </a:buClr>
              <a:buSzPts val="1400"/>
              <a:buChar char="○"/>
            </a:pPr>
            <a:r>
              <a:rPr lang="en">
                <a:solidFill>
                  <a:srgbClr val="CCCCCC"/>
                </a:solidFill>
              </a:rPr>
              <a:t>etc.</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Business objectives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Cost</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ROI</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Regulation &amp; compliance</a:t>
            </a:r>
            <a:endParaRPr>
              <a:solidFill>
                <a:schemeClr val="dk1"/>
              </a:solidFill>
            </a:endParaRPr>
          </a:p>
          <a:p>
            <a:pPr indent="0" lvl="0" marL="0" rtl="0" algn="l">
              <a:spcBef>
                <a:spcPts val="1600"/>
              </a:spcBef>
              <a:spcAft>
                <a:spcPts val="1600"/>
              </a:spcAft>
              <a:buNone/>
            </a:pPr>
            <a:r>
              <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p81"/>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objectives</a:t>
            </a:r>
            <a:endParaRPr/>
          </a:p>
        </p:txBody>
      </p:sp>
      <p:sp>
        <p:nvSpPr>
          <p:cNvPr id="605" name="Google Shape;605;p81"/>
          <p:cNvSpPr txBox="1"/>
          <p:nvPr>
            <p:ph idx="1" type="body"/>
          </p:nvPr>
        </p:nvSpPr>
        <p:spPr>
          <a:xfrm>
            <a:off x="311700" y="1152475"/>
            <a:ext cx="34479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CCCCCC"/>
              </a:buClr>
              <a:buSzPts val="1800"/>
              <a:buChar char="●"/>
            </a:pPr>
            <a:r>
              <a:rPr lang="en">
                <a:solidFill>
                  <a:srgbClr val="CCCCCC"/>
                </a:solidFill>
              </a:rPr>
              <a:t>ML objectives</a:t>
            </a:r>
            <a:endParaRPr>
              <a:solidFill>
                <a:srgbClr val="CCCCCC"/>
              </a:solidFill>
            </a:endParaRPr>
          </a:p>
          <a:p>
            <a:pPr indent="-317500" lvl="1" marL="914400" rtl="0" algn="l">
              <a:spcBef>
                <a:spcPts val="0"/>
              </a:spcBef>
              <a:spcAft>
                <a:spcPts val="0"/>
              </a:spcAft>
              <a:buClr>
                <a:srgbClr val="CCCCCC"/>
              </a:buClr>
              <a:buSzPts val="1400"/>
              <a:buChar char="○"/>
            </a:pPr>
            <a:r>
              <a:rPr lang="en">
                <a:solidFill>
                  <a:srgbClr val="CCCCCC"/>
                </a:solidFill>
              </a:rPr>
              <a:t>Performance</a:t>
            </a:r>
            <a:endParaRPr>
              <a:solidFill>
                <a:srgbClr val="CCCCCC"/>
              </a:solidFill>
            </a:endParaRPr>
          </a:p>
          <a:p>
            <a:pPr indent="-317500" lvl="1" marL="914400" rtl="0" algn="l">
              <a:spcBef>
                <a:spcPts val="0"/>
              </a:spcBef>
              <a:spcAft>
                <a:spcPts val="0"/>
              </a:spcAft>
              <a:buClr>
                <a:srgbClr val="CCCCCC"/>
              </a:buClr>
              <a:buSzPts val="1400"/>
              <a:buChar char="○"/>
            </a:pPr>
            <a:r>
              <a:rPr lang="en">
                <a:solidFill>
                  <a:srgbClr val="CCCCCC"/>
                </a:solidFill>
              </a:rPr>
              <a:t>Latency</a:t>
            </a:r>
            <a:endParaRPr>
              <a:solidFill>
                <a:srgbClr val="CCCCCC"/>
              </a:solidFill>
            </a:endParaRPr>
          </a:p>
          <a:p>
            <a:pPr indent="-317500" lvl="1" marL="914400" rtl="0" algn="l">
              <a:spcBef>
                <a:spcPts val="0"/>
              </a:spcBef>
              <a:spcAft>
                <a:spcPts val="0"/>
              </a:spcAft>
              <a:buClr>
                <a:srgbClr val="CCCCCC"/>
              </a:buClr>
              <a:buSzPts val="1400"/>
              <a:buChar char="○"/>
            </a:pPr>
            <a:r>
              <a:rPr lang="en">
                <a:solidFill>
                  <a:srgbClr val="CCCCCC"/>
                </a:solidFill>
              </a:rPr>
              <a:t>etc.</a:t>
            </a:r>
            <a:endParaRPr>
              <a:solidFill>
                <a:srgbClr val="CCCCCC"/>
              </a:solidFill>
            </a:endParaRPr>
          </a:p>
          <a:p>
            <a:pPr indent="-342900" lvl="0" marL="457200" rtl="0" algn="l">
              <a:spcBef>
                <a:spcPts val="0"/>
              </a:spcBef>
              <a:spcAft>
                <a:spcPts val="0"/>
              </a:spcAft>
              <a:buClr>
                <a:schemeClr val="dk1"/>
              </a:buClr>
              <a:buSzPts val="1800"/>
              <a:buChar char="●"/>
            </a:pPr>
            <a:r>
              <a:rPr lang="en">
                <a:solidFill>
                  <a:schemeClr val="dk1"/>
                </a:solidFill>
              </a:rPr>
              <a:t>Business objectives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Cost</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ROI</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Regulation &amp; compliance</a:t>
            </a:r>
            <a:endParaRPr/>
          </a:p>
          <a:p>
            <a:pPr indent="0" lvl="0" marL="0" rtl="0" algn="l">
              <a:spcBef>
                <a:spcPts val="1600"/>
              </a:spcBef>
              <a:spcAft>
                <a:spcPts val="1600"/>
              </a:spcAft>
              <a:buNone/>
            </a:pPr>
            <a:r>
              <a:t/>
            </a:r>
            <a:endParaRPr/>
          </a:p>
        </p:txBody>
      </p:sp>
      <p:sp>
        <p:nvSpPr>
          <p:cNvPr id="606" name="Google Shape;606;p8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07" name="Google Shape;607;p81"/>
          <p:cNvSpPr txBox="1"/>
          <p:nvPr/>
        </p:nvSpPr>
        <p:spPr>
          <a:xfrm>
            <a:off x="3311100" y="1197400"/>
            <a:ext cx="552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rgbClr val="FF00FF"/>
              </a:solidFill>
              <a:latin typeface="Nunito"/>
              <a:ea typeface="Nunito"/>
              <a:cs typeface="Nunito"/>
              <a:sym typeface="Nunito"/>
            </a:endParaRPr>
          </a:p>
        </p:txBody>
      </p:sp>
      <p:pic>
        <p:nvPicPr>
          <p:cNvPr id="608" name="Google Shape;608;p81"/>
          <p:cNvPicPr preferRelativeResize="0"/>
          <p:nvPr/>
        </p:nvPicPr>
        <p:blipFill>
          <a:blip r:embed="rId3">
            <a:alphaModFix/>
          </a:blip>
          <a:stretch>
            <a:fillRect/>
          </a:stretch>
        </p:blipFill>
        <p:spPr>
          <a:xfrm>
            <a:off x="3700925" y="-65675"/>
            <a:ext cx="5443074" cy="5352500"/>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82"/>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objectives</a:t>
            </a:r>
            <a:endParaRPr/>
          </a:p>
        </p:txBody>
      </p:sp>
      <p:sp>
        <p:nvSpPr>
          <p:cNvPr id="614" name="Google Shape;614;p8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How can this ML project increase</a:t>
            </a:r>
            <a:r>
              <a:rPr i="1" lang="en"/>
              <a:t> profits directly or indirectly</a:t>
            </a:r>
            <a:r>
              <a:rPr i="1" lang="en"/>
              <a:t>?</a:t>
            </a:r>
            <a:endParaRPr i="1"/>
          </a:p>
          <a:p>
            <a:pPr indent="-342900" lvl="0" marL="457200" rtl="0" algn="l">
              <a:spcBef>
                <a:spcPts val="1600"/>
              </a:spcBef>
              <a:spcAft>
                <a:spcPts val="0"/>
              </a:spcAft>
              <a:buSzPts val="1800"/>
              <a:buChar char="●"/>
            </a:pPr>
            <a:r>
              <a:rPr lang="en"/>
              <a:t>Directly: increasing sales (ads, conversion rates), cutting costs</a:t>
            </a:r>
            <a:endParaRPr/>
          </a:p>
          <a:p>
            <a:pPr indent="-342900" lvl="0" marL="457200" rtl="0" algn="l">
              <a:spcBef>
                <a:spcPts val="0"/>
              </a:spcBef>
              <a:spcAft>
                <a:spcPts val="0"/>
              </a:spcAft>
              <a:buSzPts val="1800"/>
              <a:buChar char="●"/>
            </a:pPr>
            <a:r>
              <a:rPr lang="en"/>
              <a:t>Indirectly: increasing customer satisfaction, increasing time spent on a website</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0"/>
          <p:cNvSpPr txBox="1"/>
          <p:nvPr>
            <p:ph type="title"/>
          </p:nvPr>
        </p:nvSpPr>
        <p:spPr>
          <a:xfrm>
            <a:off x="1078350" y="1601150"/>
            <a:ext cx="6171000" cy="16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a:t>
            </a:r>
            <a:r>
              <a:rPr lang="en"/>
              <a:t>. Types of Machine Learning</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83"/>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&lt;-&gt; business: can be tricky</a:t>
            </a:r>
            <a:endParaRPr/>
          </a:p>
        </p:txBody>
      </p:sp>
      <p:sp>
        <p:nvSpPr>
          <p:cNvPr id="620" name="Google Shape;620;p83"/>
          <p:cNvSpPr txBox="1"/>
          <p:nvPr>
            <p:ph idx="1" type="body"/>
          </p:nvPr>
        </p:nvSpPr>
        <p:spPr>
          <a:xfrm>
            <a:off x="311700" y="1319350"/>
            <a:ext cx="85206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b="1" lang="en">
                <a:solidFill>
                  <a:schemeClr val="dk1"/>
                </a:solidFill>
              </a:rPr>
              <a:t>ML model gives customers more personalized solutions</a:t>
            </a:r>
            <a:endParaRPr b="1"/>
          </a:p>
        </p:txBody>
      </p:sp>
      <p:cxnSp>
        <p:nvCxnSpPr>
          <p:cNvPr id="621" name="Google Shape;621;p83"/>
          <p:cNvCxnSpPr/>
          <p:nvPr/>
        </p:nvCxnSpPr>
        <p:spPr>
          <a:xfrm flipH="1">
            <a:off x="3523925" y="1806125"/>
            <a:ext cx="834300" cy="648000"/>
          </a:xfrm>
          <a:prstGeom prst="straightConnector1">
            <a:avLst/>
          </a:prstGeom>
          <a:noFill/>
          <a:ln cap="flat" cmpd="sng" w="9525">
            <a:solidFill>
              <a:schemeClr val="dk2"/>
            </a:solidFill>
            <a:prstDash val="solid"/>
            <a:round/>
            <a:headEnd len="med" w="med" type="none"/>
            <a:tailEnd len="med" w="med" type="triangle"/>
          </a:ln>
        </p:spPr>
      </p:cxnSp>
      <p:cxnSp>
        <p:nvCxnSpPr>
          <p:cNvPr id="622" name="Google Shape;622;p83"/>
          <p:cNvCxnSpPr/>
          <p:nvPr/>
        </p:nvCxnSpPr>
        <p:spPr>
          <a:xfrm>
            <a:off x="4358225" y="1813625"/>
            <a:ext cx="839100" cy="633000"/>
          </a:xfrm>
          <a:prstGeom prst="straightConnector1">
            <a:avLst/>
          </a:prstGeom>
          <a:noFill/>
          <a:ln cap="flat" cmpd="sng" w="9525">
            <a:solidFill>
              <a:schemeClr val="dk2"/>
            </a:solidFill>
            <a:prstDash val="solid"/>
            <a:round/>
            <a:headEnd len="med" w="med" type="none"/>
            <a:tailEnd len="med" w="med" type="triangle"/>
          </a:ln>
        </p:spPr>
      </p:cxnSp>
      <p:sp>
        <p:nvSpPr>
          <p:cNvPr id="623" name="Google Shape;623;p83"/>
          <p:cNvSpPr txBox="1"/>
          <p:nvPr/>
        </p:nvSpPr>
        <p:spPr>
          <a:xfrm>
            <a:off x="1887300" y="2569550"/>
            <a:ext cx="2434500" cy="461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800">
                <a:solidFill>
                  <a:schemeClr val="dk1"/>
                </a:solidFill>
                <a:latin typeface="Nunito"/>
                <a:ea typeface="Nunito"/>
                <a:cs typeface="Nunito"/>
                <a:sym typeface="Nunito"/>
              </a:rPr>
              <a:t>customers happier</a:t>
            </a:r>
            <a:endParaRPr sz="1800">
              <a:solidFill>
                <a:schemeClr val="dk1"/>
              </a:solidFill>
              <a:latin typeface="Nunito"/>
              <a:ea typeface="Nunito"/>
              <a:cs typeface="Nunito"/>
              <a:sym typeface="Nunito"/>
            </a:endParaRPr>
          </a:p>
        </p:txBody>
      </p:sp>
      <p:sp>
        <p:nvSpPr>
          <p:cNvPr id="624" name="Google Shape;624;p83"/>
          <p:cNvSpPr txBox="1"/>
          <p:nvPr/>
        </p:nvSpPr>
        <p:spPr>
          <a:xfrm>
            <a:off x="523925" y="3798750"/>
            <a:ext cx="30000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800">
                <a:solidFill>
                  <a:schemeClr val="dk1"/>
                </a:solidFill>
                <a:latin typeface="Nunito"/>
                <a:ea typeface="Nunito"/>
                <a:cs typeface="Nunito"/>
                <a:sym typeface="Nunito"/>
              </a:rPr>
              <a:t>customers spending</a:t>
            </a:r>
            <a:br>
              <a:rPr lang="en" sz="1800">
                <a:solidFill>
                  <a:schemeClr val="dk1"/>
                </a:solidFill>
                <a:latin typeface="Nunito"/>
                <a:ea typeface="Nunito"/>
                <a:cs typeface="Nunito"/>
                <a:sym typeface="Nunito"/>
              </a:rPr>
            </a:br>
            <a:r>
              <a:rPr lang="en" sz="1800">
                <a:solidFill>
                  <a:schemeClr val="dk1"/>
                </a:solidFill>
                <a:latin typeface="Nunito"/>
                <a:ea typeface="Nunito"/>
                <a:cs typeface="Nunito"/>
                <a:sym typeface="Nunito"/>
              </a:rPr>
              <a:t>more money</a:t>
            </a:r>
            <a:endParaRPr sz="1800">
              <a:solidFill>
                <a:schemeClr val="dk1"/>
              </a:solidFill>
              <a:latin typeface="Nunito"/>
              <a:ea typeface="Nunito"/>
              <a:cs typeface="Nunito"/>
              <a:sym typeface="Nunito"/>
            </a:endParaRPr>
          </a:p>
        </p:txBody>
      </p:sp>
      <p:cxnSp>
        <p:nvCxnSpPr>
          <p:cNvPr id="625" name="Google Shape;625;p83"/>
          <p:cNvCxnSpPr/>
          <p:nvPr/>
        </p:nvCxnSpPr>
        <p:spPr>
          <a:xfrm flipH="1">
            <a:off x="1923725" y="3158250"/>
            <a:ext cx="834300" cy="648000"/>
          </a:xfrm>
          <a:prstGeom prst="straightConnector1">
            <a:avLst/>
          </a:prstGeom>
          <a:noFill/>
          <a:ln cap="flat" cmpd="sng" w="9525">
            <a:solidFill>
              <a:schemeClr val="dk2"/>
            </a:solidFill>
            <a:prstDash val="solid"/>
            <a:round/>
            <a:headEnd len="med" w="med" type="none"/>
            <a:tailEnd len="med" w="med" type="triangle"/>
          </a:ln>
        </p:spPr>
      </p:cxnSp>
      <p:sp>
        <p:nvSpPr>
          <p:cNvPr id="626" name="Google Shape;626;p83"/>
          <p:cNvSpPr txBox="1"/>
          <p:nvPr/>
        </p:nvSpPr>
        <p:spPr>
          <a:xfrm>
            <a:off x="4164750" y="2410250"/>
            <a:ext cx="29349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800">
                <a:solidFill>
                  <a:schemeClr val="dk1"/>
                </a:solidFill>
                <a:latin typeface="Nunito"/>
                <a:ea typeface="Nunito"/>
                <a:cs typeface="Nunito"/>
                <a:sym typeface="Nunito"/>
              </a:rPr>
              <a:t>customers’ problems solved faster</a:t>
            </a:r>
            <a:endParaRPr sz="1800">
              <a:solidFill>
                <a:schemeClr val="dk1"/>
              </a:solidFill>
              <a:latin typeface="Nunito"/>
              <a:ea typeface="Nunito"/>
              <a:cs typeface="Nunito"/>
              <a:sym typeface="Nunito"/>
            </a:endParaRPr>
          </a:p>
        </p:txBody>
      </p:sp>
      <p:cxnSp>
        <p:nvCxnSpPr>
          <p:cNvPr id="627" name="Google Shape;627;p83"/>
          <p:cNvCxnSpPr/>
          <p:nvPr/>
        </p:nvCxnSpPr>
        <p:spPr>
          <a:xfrm>
            <a:off x="5845575" y="3165750"/>
            <a:ext cx="839100" cy="633000"/>
          </a:xfrm>
          <a:prstGeom prst="straightConnector1">
            <a:avLst/>
          </a:prstGeom>
          <a:noFill/>
          <a:ln cap="flat" cmpd="sng" w="9525">
            <a:solidFill>
              <a:schemeClr val="dk2"/>
            </a:solidFill>
            <a:prstDash val="solid"/>
            <a:round/>
            <a:headEnd len="med" w="med" type="none"/>
            <a:tailEnd len="med" w="med" type="triangle"/>
          </a:ln>
        </p:spPr>
      </p:cxnSp>
      <p:sp>
        <p:nvSpPr>
          <p:cNvPr id="628" name="Google Shape;628;p83"/>
          <p:cNvSpPr txBox="1"/>
          <p:nvPr/>
        </p:nvSpPr>
        <p:spPr>
          <a:xfrm>
            <a:off x="5197325" y="3798750"/>
            <a:ext cx="3000000" cy="780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lang="en" sz="1800">
                <a:solidFill>
                  <a:schemeClr val="dk1"/>
                </a:solidFill>
                <a:latin typeface="Nunito"/>
                <a:ea typeface="Nunito"/>
                <a:cs typeface="Nunito"/>
                <a:sym typeface="Nunito"/>
              </a:rPr>
              <a:t>customers spending</a:t>
            </a:r>
            <a:br>
              <a:rPr lang="en" sz="1800">
                <a:solidFill>
                  <a:schemeClr val="dk1"/>
                </a:solidFill>
                <a:latin typeface="Nunito"/>
                <a:ea typeface="Nunito"/>
                <a:cs typeface="Nunito"/>
                <a:sym typeface="Nunito"/>
              </a:rPr>
            </a:br>
            <a:r>
              <a:rPr lang="en" sz="1800">
                <a:solidFill>
                  <a:schemeClr val="dk1"/>
                </a:solidFill>
                <a:latin typeface="Nunito"/>
                <a:ea typeface="Nunito"/>
                <a:cs typeface="Nunito"/>
                <a:sym typeface="Nunito"/>
              </a:rPr>
              <a:t>less money</a:t>
            </a:r>
            <a:endParaRPr sz="1800">
              <a:solidFill>
                <a:schemeClr val="dk1"/>
              </a:solidFill>
              <a:latin typeface="Nunito"/>
              <a:ea typeface="Nunito"/>
              <a:cs typeface="Nunito"/>
              <a:sym typeface="Nunito"/>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84"/>
          <p:cNvSpPr txBox="1"/>
          <p:nvPr>
            <p:ph idx="1" type="body"/>
          </p:nvPr>
        </p:nvSpPr>
        <p:spPr>
          <a:xfrm>
            <a:off x="311700" y="1152475"/>
            <a:ext cx="8520600" cy="3723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Baselines</a:t>
            </a:r>
            <a:endParaRPr/>
          </a:p>
          <a:p>
            <a:pPr indent="-317500" lvl="1" marL="914400" rtl="0" algn="l">
              <a:spcBef>
                <a:spcPts val="0"/>
              </a:spcBef>
              <a:spcAft>
                <a:spcPts val="0"/>
              </a:spcAft>
              <a:buSzPts val="1400"/>
              <a:buChar char="○"/>
            </a:pPr>
            <a:r>
              <a:rPr lang="en"/>
              <a:t>Existing solutions, simple solutions, human experts, competitors solutions, etc.</a:t>
            </a:r>
            <a:endParaRPr/>
          </a:p>
          <a:p>
            <a:pPr indent="-342900" lvl="0" marL="457200" rtl="0" algn="l">
              <a:spcBef>
                <a:spcPts val="0"/>
              </a:spcBef>
              <a:spcAft>
                <a:spcPts val="0"/>
              </a:spcAft>
              <a:buSzPts val="1800"/>
              <a:buChar char="●"/>
            </a:pPr>
            <a:r>
              <a:rPr lang="en"/>
              <a:t>Usefulness threshold</a:t>
            </a:r>
            <a:endParaRPr/>
          </a:p>
          <a:p>
            <a:pPr indent="-317500" lvl="1" marL="914400" rtl="0" algn="l">
              <a:spcBef>
                <a:spcPts val="0"/>
              </a:spcBef>
              <a:spcAft>
                <a:spcPts val="0"/>
              </a:spcAft>
              <a:buSzPts val="1400"/>
              <a:buChar char="○"/>
            </a:pPr>
            <a:r>
              <a:rPr lang="en"/>
              <a:t>Self-driving needs human-level performance. Predictive texting doesn’t.</a:t>
            </a:r>
            <a:endParaRPr/>
          </a:p>
          <a:p>
            <a:pPr indent="-342900" lvl="0" marL="457200" rtl="0" algn="l">
              <a:spcBef>
                <a:spcPts val="0"/>
              </a:spcBef>
              <a:spcAft>
                <a:spcPts val="0"/>
              </a:spcAft>
              <a:buSzPts val="1800"/>
              <a:buChar char="●"/>
            </a:pPr>
            <a:r>
              <a:rPr lang="en"/>
              <a:t>False negatives vs. false positives</a:t>
            </a:r>
            <a:endParaRPr/>
          </a:p>
          <a:p>
            <a:pPr indent="-317500" lvl="1" marL="914400" rtl="0" algn="l">
              <a:spcBef>
                <a:spcPts val="0"/>
              </a:spcBef>
              <a:spcAft>
                <a:spcPts val="0"/>
              </a:spcAft>
              <a:buSzPts val="1400"/>
              <a:buChar char="○"/>
            </a:pPr>
            <a:r>
              <a:rPr lang="en"/>
              <a:t>Covid screening: no false negative (patients with covid shouldn’t be classified as no covid)</a:t>
            </a:r>
            <a:endParaRPr/>
          </a:p>
          <a:p>
            <a:pPr indent="-317500" lvl="1" marL="914400" rtl="0" algn="l">
              <a:spcBef>
                <a:spcPts val="0"/>
              </a:spcBef>
              <a:spcAft>
                <a:spcPts val="0"/>
              </a:spcAft>
              <a:buSzPts val="1400"/>
              <a:buChar char="○"/>
            </a:pPr>
            <a:r>
              <a:rPr lang="en"/>
              <a:t>Fingerprint unlocking: no false positive (unauthorized people shouldn’t be given access)</a:t>
            </a:r>
            <a:endParaRPr/>
          </a:p>
          <a:p>
            <a:pPr indent="-342900" lvl="0" marL="457200" rtl="0" algn="l">
              <a:spcBef>
                <a:spcPts val="0"/>
              </a:spcBef>
              <a:spcAft>
                <a:spcPts val="0"/>
              </a:spcAft>
              <a:buSzPts val="1800"/>
              <a:buChar char="●"/>
            </a:pPr>
            <a:r>
              <a:rPr lang="en"/>
              <a:t>Interpretability</a:t>
            </a:r>
            <a:endParaRPr/>
          </a:p>
          <a:p>
            <a:pPr indent="-317500" lvl="1" marL="914400" rtl="0" algn="l">
              <a:spcBef>
                <a:spcPts val="0"/>
              </a:spcBef>
              <a:spcAft>
                <a:spcPts val="0"/>
              </a:spcAft>
              <a:buSzPts val="1400"/>
              <a:buChar char="○"/>
            </a:pPr>
            <a:r>
              <a:rPr lang="en"/>
              <a:t>Does it need to be interpretable? If yes, to whom?</a:t>
            </a:r>
            <a:endParaRPr/>
          </a:p>
          <a:p>
            <a:pPr indent="-342900" lvl="0" marL="457200" rtl="0" algn="l">
              <a:spcBef>
                <a:spcPts val="0"/>
              </a:spcBef>
              <a:spcAft>
                <a:spcPts val="0"/>
              </a:spcAft>
              <a:buSzPts val="1800"/>
              <a:buChar char="●"/>
            </a:pPr>
            <a:r>
              <a:rPr lang="en"/>
              <a:t>Confidence measurement (how confident it is about a prediction)</a:t>
            </a:r>
            <a:endParaRPr/>
          </a:p>
          <a:p>
            <a:pPr indent="-317500" lvl="1" marL="914400" rtl="0" algn="l">
              <a:spcBef>
                <a:spcPts val="0"/>
              </a:spcBef>
              <a:spcAft>
                <a:spcPts val="0"/>
              </a:spcAft>
              <a:buSzPts val="1400"/>
              <a:buChar char="○"/>
            </a:pPr>
            <a:r>
              <a:rPr lang="en"/>
              <a:t>Does it need confidence measurement?</a:t>
            </a:r>
            <a:endParaRPr/>
          </a:p>
          <a:p>
            <a:pPr indent="-317500" lvl="1" marL="914400" rtl="0" algn="l">
              <a:spcBef>
                <a:spcPts val="0"/>
              </a:spcBef>
              <a:spcAft>
                <a:spcPts val="0"/>
              </a:spcAft>
              <a:buSzPts val="1400"/>
              <a:buChar char="○"/>
            </a:pPr>
            <a:r>
              <a:rPr lang="en"/>
              <a:t>Is there a confidence threshold? What to do with predictions below that threshold—discard it, loop in humans, or ask for more information from users?</a:t>
            </a:r>
            <a:endParaRPr/>
          </a:p>
        </p:txBody>
      </p:sp>
      <p:sp>
        <p:nvSpPr>
          <p:cNvPr id="634" name="Google Shape;634;p84"/>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&lt;-&gt; business: mapping</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85"/>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Constraints: time &amp; budget</a:t>
            </a:r>
            <a:endParaRPr/>
          </a:p>
        </p:txBody>
      </p:sp>
      <p:sp>
        <p:nvSpPr>
          <p:cNvPr id="640" name="Google Shape;640;p85"/>
          <p:cNvSpPr txBox="1"/>
          <p:nvPr>
            <p:ph idx="1" type="body"/>
          </p:nvPr>
        </p:nvSpPr>
        <p:spPr>
          <a:xfrm>
            <a:off x="311700" y="1152475"/>
            <a:ext cx="8520600" cy="1497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Time</a:t>
            </a:r>
            <a:endParaRPr/>
          </a:p>
          <a:p>
            <a:pPr indent="-317500" lvl="1" marL="914400" rtl="0" algn="l">
              <a:spcBef>
                <a:spcPts val="0"/>
              </a:spcBef>
              <a:spcAft>
                <a:spcPts val="0"/>
              </a:spcAft>
              <a:buSzPts val="1400"/>
              <a:buChar char="○"/>
            </a:pPr>
            <a:r>
              <a:rPr lang="en"/>
              <a:t>Rule of thumb: 20% time to get initial working system, 80% on iterative development</a:t>
            </a:r>
            <a:endParaRPr/>
          </a:p>
          <a:p>
            <a:pPr indent="-342900" lvl="0" marL="457200" rtl="0" algn="l">
              <a:spcBef>
                <a:spcPts val="0"/>
              </a:spcBef>
              <a:spcAft>
                <a:spcPts val="0"/>
              </a:spcAft>
              <a:buClr>
                <a:schemeClr val="dk1"/>
              </a:buClr>
              <a:buSzPts val="1800"/>
              <a:buChar char="●"/>
            </a:pPr>
            <a:r>
              <a:rPr lang="en">
                <a:solidFill>
                  <a:schemeClr val="dk1"/>
                </a:solidFill>
              </a:rPr>
              <a:t>Budget</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Data, resources, </a:t>
            </a:r>
            <a:r>
              <a:rPr lang="en">
                <a:solidFill>
                  <a:schemeClr val="dk1"/>
                </a:solidFill>
              </a:rPr>
              <a:t>talent</a:t>
            </a:r>
            <a:endParaRPr/>
          </a:p>
        </p:txBody>
      </p:sp>
      <p:sp>
        <p:nvSpPr>
          <p:cNvPr id="641" name="Google Shape;641;p85"/>
          <p:cNvSpPr txBox="1"/>
          <p:nvPr/>
        </p:nvSpPr>
        <p:spPr>
          <a:xfrm>
            <a:off x="311700" y="2988850"/>
            <a:ext cx="6429300" cy="17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FF00FF"/>
                </a:solidFill>
                <a:latin typeface="Nunito"/>
                <a:ea typeface="Nunito"/>
                <a:cs typeface="Nunito"/>
                <a:sym typeface="Nunito"/>
              </a:rPr>
              <a:t>Time/budget tradeoffs</a:t>
            </a:r>
            <a:endParaRPr b="1" sz="1900">
              <a:solidFill>
                <a:srgbClr val="FF00FF"/>
              </a:solidFill>
              <a:latin typeface="Nunito"/>
              <a:ea typeface="Nunito"/>
              <a:cs typeface="Nunito"/>
              <a:sym typeface="Nunito"/>
            </a:endParaRPr>
          </a:p>
          <a:p>
            <a:pPr indent="0" lvl="0" marL="0" rtl="0" algn="l">
              <a:spcBef>
                <a:spcPts val="0"/>
              </a:spcBef>
              <a:spcAft>
                <a:spcPts val="0"/>
              </a:spcAft>
              <a:buNone/>
            </a:pPr>
            <a:r>
              <a:t/>
            </a:r>
            <a:endParaRPr b="1" sz="1900">
              <a:solidFill>
                <a:srgbClr val="FF00FF"/>
              </a:solidFill>
              <a:latin typeface="Nunito"/>
              <a:ea typeface="Nunito"/>
              <a:cs typeface="Nunito"/>
              <a:sym typeface="Nunito"/>
            </a:endParaRPr>
          </a:p>
          <a:p>
            <a:pPr indent="-330200" lvl="0" marL="457200" rtl="0" algn="l">
              <a:spcBef>
                <a:spcPts val="0"/>
              </a:spcBef>
              <a:spcAft>
                <a:spcPts val="0"/>
              </a:spcAft>
              <a:buClr>
                <a:srgbClr val="FF00FF"/>
              </a:buClr>
              <a:buSzPts val="1600"/>
              <a:buFont typeface="Nunito"/>
              <a:buChar char="●"/>
            </a:pPr>
            <a:r>
              <a:rPr lang="en" sz="1600">
                <a:solidFill>
                  <a:srgbClr val="FF00FF"/>
                </a:solidFill>
                <a:latin typeface="Nunito"/>
                <a:ea typeface="Nunito"/>
                <a:cs typeface="Nunito"/>
                <a:sym typeface="Nunito"/>
              </a:rPr>
              <a:t>Use more (powerful) machines</a:t>
            </a:r>
            <a:endParaRPr sz="1600">
              <a:solidFill>
                <a:srgbClr val="FF00FF"/>
              </a:solidFill>
              <a:latin typeface="Nunito"/>
              <a:ea typeface="Nunito"/>
              <a:cs typeface="Nunito"/>
              <a:sym typeface="Nunito"/>
            </a:endParaRPr>
          </a:p>
          <a:p>
            <a:pPr indent="-330200" lvl="0" marL="457200" rtl="0" algn="l">
              <a:spcBef>
                <a:spcPts val="0"/>
              </a:spcBef>
              <a:spcAft>
                <a:spcPts val="0"/>
              </a:spcAft>
              <a:buClr>
                <a:srgbClr val="FF00FF"/>
              </a:buClr>
              <a:buSzPts val="1600"/>
              <a:buFont typeface="Nunito"/>
              <a:buChar char="●"/>
            </a:pPr>
            <a:r>
              <a:rPr lang="en" sz="1600">
                <a:solidFill>
                  <a:srgbClr val="FF00FF"/>
                </a:solidFill>
                <a:latin typeface="Nunito"/>
                <a:ea typeface="Nunito"/>
                <a:cs typeface="Nunito"/>
                <a:sym typeface="Nunito"/>
              </a:rPr>
              <a:t>Hire more people to label data faster</a:t>
            </a:r>
            <a:endParaRPr sz="1600">
              <a:solidFill>
                <a:srgbClr val="FF00FF"/>
              </a:solidFill>
              <a:latin typeface="Nunito"/>
              <a:ea typeface="Nunito"/>
              <a:cs typeface="Nunito"/>
              <a:sym typeface="Nunito"/>
            </a:endParaRPr>
          </a:p>
          <a:p>
            <a:pPr indent="-330200" lvl="0" marL="457200" rtl="0" algn="l">
              <a:spcBef>
                <a:spcPts val="0"/>
              </a:spcBef>
              <a:spcAft>
                <a:spcPts val="0"/>
              </a:spcAft>
              <a:buClr>
                <a:srgbClr val="FF00FF"/>
              </a:buClr>
              <a:buSzPts val="1600"/>
              <a:buFont typeface="Nunito"/>
              <a:buChar char="●"/>
            </a:pPr>
            <a:r>
              <a:rPr lang="en" sz="1600">
                <a:solidFill>
                  <a:srgbClr val="FF00FF"/>
                </a:solidFill>
                <a:latin typeface="Nunito"/>
                <a:ea typeface="Nunito"/>
                <a:cs typeface="Nunito"/>
                <a:sym typeface="Nunito"/>
              </a:rPr>
              <a:t>R</a:t>
            </a:r>
            <a:r>
              <a:rPr lang="en" sz="1600">
                <a:solidFill>
                  <a:srgbClr val="FF00FF"/>
                </a:solidFill>
                <a:latin typeface="Nunito"/>
                <a:ea typeface="Nunito"/>
                <a:cs typeface="Nunito"/>
                <a:sym typeface="Nunito"/>
              </a:rPr>
              <a:t>un more experiments</a:t>
            </a:r>
            <a:r>
              <a:rPr lang="en" sz="1600">
                <a:solidFill>
                  <a:srgbClr val="FF00FF"/>
                </a:solidFill>
                <a:latin typeface="Nunito"/>
                <a:ea typeface="Nunito"/>
                <a:cs typeface="Nunito"/>
                <a:sym typeface="Nunito"/>
              </a:rPr>
              <a:t> in parallel</a:t>
            </a:r>
            <a:endParaRPr sz="1600">
              <a:solidFill>
                <a:srgbClr val="FF00FF"/>
              </a:solidFill>
              <a:latin typeface="Nunito"/>
              <a:ea typeface="Nunito"/>
              <a:cs typeface="Nunito"/>
              <a:sym typeface="Nunito"/>
            </a:endParaRPr>
          </a:p>
          <a:p>
            <a:pPr indent="-330200" lvl="0" marL="457200" rtl="0" algn="l">
              <a:spcBef>
                <a:spcPts val="0"/>
              </a:spcBef>
              <a:spcAft>
                <a:spcPts val="0"/>
              </a:spcAft>
              <a:buClr>
                <a:srgbClr val="FF00FF"/>
              </a:buClr>
              <a:buSzPts val="1600"/>
              <a:buFont typeface="Nunito"/>
              <a:buChar char="●"/>
            </a:pPr>
            <a:r>
              <a:rPr lang="en" sz="1600">
                <a:solidFill>
                  <a:srgbClr val="FF00FF"/>
                </a:solidFill>
                <a:latin typeface="Nunito"/>
                <a:ea typeface="Nunito"/>
                <a:cs typeface="Nunito"/>
                <a:sym typeface="Nunito"/>
              </a:rPr>
              <a:t>Buy existing solutions</a:t>
            </a:r>
            <a:endParaRPr sz="1600">
              <a:solidFill>
                <a:srgbClr val="FF00FF"/>
              </a:solidFill>
              <a:latin typeface="Nunito"/>
              <a:ea typeface="Nunito"/>
              <a:cs typeface="Nunito"/>
              <a:sym typeface="Nunito"/>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5" name="Shape 645"/>
        <p:cNvGrpSpPr/>
        <p:nvPr/>
      </p:nvGrpSpPr>
      <p:grpSpPr>
        <a:xfrm>
          <a:off x="0" y="0"/>
          <a:ext cx="0" cy="0"/>
          <a:chOff x="0" y="0"/>
          <a:chExt cx="0" cy="0"/>
        </a:xfrm>
      </p:grpSpPr>
      <p:sp>
        <p:nvSpPr>
          <p:cNvPr id="646" name="Google Shape;646;p86"/>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Constraints: privacy</a:t>
            </a:r>
            <a:endParaRPr/>
          </a:p>
        </p:txBody>
      </p:sp>
      <p:sp>
        <p:nvSpPr>
          <p:cNvPr id="647" name="Google Shape;647;p86"/>
          <p:cNvSpPr txBox="1"/>
          <p:nvPr>
            <p:ph idx="1" type="body"/>
          </p:nvPr>
        </p:nvSpPr>
        <p:spPr>
          <a:xfrm>
            <a:off x="311700" y="1152475"/>
            <a:ext cx="8520600" cy="2970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Annotation</a:t>
            </a:r>
            <a:endParaRPr/>
          </a:p>
          <a:p>
            <a:pPr indent="-317500" lvl="1" marL="914400" rtl="0" algn="l">
              <a:spcBef>
                <a:spcPts val="0"/>
              </a:spcBef>
              <a:spcAft>
                <a:spcPts val="0"/>
              </a:spcAft>
              <a:buSzPts val="1400"/>
              <a:buChar char="○"/>
            </a:pPr>
            <a:r>
              <a:rPr lang="en"/>
              <a:t>Can data be shipped outside organizations for annotation?</a:t>
            </a:r>
            <a:endParaRPr/>
          </a:p>
          <a:p>
            <a:pPr indent="-342900" lvl="0" marL="457200" rtl="0" algn="l">
              <a:spcBef>
                <a:spcPts val="0"/>
              </a:spcBef>
              <a:spcAft>
                <a:spcPts val="0"/>
              </a:spcAft>
              <a:buSzPts val="1800"/>
              <a:buChar char="●"/>
            </a:pPr>
            <a:r>
              <a:rPr lang="en"/>
              <a:t>Storage</a:t>
            </a:r>
            <a:endParaRPr/>
          </a:p>
          <a:p>
            <a:pPr indent="-317500" lvl="1" marL="914400" rtl="0" algn="l">
              <a:spcBef>
                <a:spcPts val="0"/>
              </a:spcBef>
              <a:spcAft>
                <a:spcPts val="0"/>
              </a:spcAft>
              <a:buSzPts val="1400"/>
              <a:buChar char="○"/>
            </a:pPr>
            <a:r>
              <a:rPr lang="en"/>
              <a:t>What kind of data are you allowed to store? How long can you store it?</a:t>
            </a:r>
            <a:endParaRPr/>
          </a:p>
          <a:p>
            <a:pPr indent="-342900" lvl="0" marL="457200" rtl="0" algn="l">
              <a:spcBef>
                <a:spcPts val="0"/>
              </a:spcBef>
              <a:spcAft>
                <a:spcPts val="0"/>
              </a:spcAft>
              <a:buSzPts val="1800"/>
              <a:buChar char="●"/>
            </a:pPr>
            <a:r>
              <a:rPr lang="en"/>
              <a:t>Third-party solutions</a:t>
            </a:r>
            <a:endParaRPr/>
          </a:p>
          <a:p>
            <a:pPr indent="-317500" lvl="1" marL="914400" rtl="0" algn="l">
              <a:spcBef>
                <a:spcPts val="0"/>
              </a:spcBef>
              <a:spcAft>
                <a:spcPts val="0"/>
              </a:spcAft>
              <a:buSzPts val="1400"/>
              <a:buChar char="○"/>
            </a:pPr>
            <a:r>
              <a:rPr lang="en"/>
              <a:t>Can you share your data with a 3rd party (e.g. managed service)?</a:t>
            </a:r>
            <a:endParaRPr/>
          </a:p>
          <a:p>
            <a:pPr indent="-342900" lvl="0" marL="457200" rtl="0" algn="l">
              <a:spcBef>
                <a:spcPts val="0"/>
              </a:spcBef>
              <a:spcAft>
                <a:spcPts val="0"/>
              </a:spcAft>
              <a:buSzPts val="1800"/>
              <a:buChar char="●"/>
            </a:pPr>
            <a:r>
              <a:rPr lang="en"/>
              <a:t>Regulations</a:t>
            </a:r>
            <a:endParaRPr/>
          </a:p>
          <a:p>
            <a:pPr indent="-317500" lvl="1" marL="914400" rtl="0" algn="l">
              <a:spcBef>
                <a:spcPts val="0"/>
              </a:spcBef>
              <a:spcAft>
                <a:spcPts val="0"/>
              </a:spcAft>
              <a:buSzPts val="1400"/>
              <a:buChar char="○"/>
            </a:pPr>
            <a:r>
              <a:rPr lang="en"/>
              <a:t>What regulations do you have to conform to?</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87"/>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Technical constraints</a:t>
            </a:r>
            <a:endParaRPr/>
          </a:p>
        </p:txBody>
      </p:sp>
      <p:sp>
        <p:nvSpPr>
          <p:cNvPr id="653" name="Google Shape;653;p87"/>
          <p:cNvSpPr txBox="1"/>
          <p:nvPr>
            <p:ph idx="1" type="body"/>
          </p:nvPr>
        </p:nvSpPr>
        <p:spPr>
          <a:xfrm>
            <a:off x="311700" y="1152475"/>
            <a:ext cx="53619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Competitors</a:t>
            </a:r>
            <a:endParaRPr/>
          </a:p>
          <a:p>
            <a:pPr indent="-342900" lvl="0" marL="457200" rtl="0" algn="l">
              <a:spcBef>
                <a:spcPts val="0"/>
              </a:spcBef>
              <a:spcAft>
                <a:spcPts val="0"/>
              </a:spcAft>
              <a:buSzPts val="1800"/>
              <a:buChar char="●"/>
            </a:pPr>
            <a:r>
              <a:rPr lang="en"/>
              <a:t>Legacy systems</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88"/>
          <p:cNvSpPr txBox="1"/>
          <p:nvPr>
            <p:ph type="title"/>
          </p:nvPr>
        </p:nvSpPr>
        <p:spPr>
          <a:xfrm>
            <a:off x="1078350" y="1601150"/>
            <a:ext cx="5598600" cy="160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phases of ML adoption</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 name="Shape 662"/>
        <p:cNvGrpSpPr/>
        <p:nvPr/>
      </p:nvGrpSpPr>
      <p:grpSpPr>
        <a:xfrm>
          <a:off x="0" y="0"/>
          <a:ext cx="0" cy="0"/>
          <a:chOff x="0" y="0"/>
          <a:chExt cx="0" cy="0"/>
        </a:xfrm>
      </p:grpSpPr>
      <p:sp>
        <p:nvSpPr>
          <p:cNvPr id="663" name="Google Shape;663;p89"/>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Phase 1: Before ML</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664" name="Google Shape;664;p89"/>
          <p:cNvSpPr txBox="1"/>
          <p:nvPr>
            <p:ph idx="1" type="body"/>
          </p:nvPr>
        </p:nvSpPr>
        <p:spPr>
          <a:xfrm>
            <a:off x="311700" y="1344775"/>
            <a:ext cx="8520600" cy="322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“If you think that machine learning will give you a 100% boost, then a heuristic will get you 50% of the way there.”</a:t>
            </a:r>
            <a:endParaRPr sz="2000"/>
          </a:p>
          <a:p>
            <a:pPr indent="0" lvl="0" marL="0" rtl="0" algn="ctr">
              <a:spcBef>
                <a:spcPts val="1600"/>
              </a:spcBef>
              <a:spcAft>
                <a:spcPts val="0"/>
              </a:spcAft>
              <a:buNone/>
            </a:pPr>
            <a:r>
              <a:t/>
            </a:r>
            <a:endParaRPr/>
          </a:p>
          <a:p>
            <a:pPr indent="0" lvl="0" marL="0" rtl="0" algn="ctr">
              <a:spcBef>
                <a:spcPts val="1600"/>
              </a:spcBef>
              <a:spcAft>
                <a:spcPts val="1600"/>
              </a:spcAft>
              <a:buNone/>
            </a:pPr>
            <a:r>
              <a:rPr lang="en" sz="1200"/>
              <a:t>Martin Zinkevich, Google</a:t>
            </a:r>
            <a:endParaRPr sz="1200"/>
          </a:p>
        </p:txBody>
      </p:sp>
      <p:cxnSp>
        <p:nvCxnSpPr>
          <p:cNvPr id="665" name="Google Shape;665;p89"/>
          <p:cNvCxnSpPr/>
          <p:nvPr/>
        </p:nvCxnSpPr>
        <p:spPr>
          <a:xfrm>
            <a:off x="4570950" y="2329500"/>
            <a:ext cx="2100" cy="347100"/>
          </a:xfrm>
          <a:prstGeom prst="straightConnector1">
            <a:avLst/>
          </a:prstGeom>
          <a:noFill/>
          <a:ln cap="flat" cmpd="sng" w="9525">
            <a:solidFill>
              <a:srgbClr val="CCCCCC"/>
            </a:solidFill>
            <a:prstDash val="solid"/>
            <a:round/>
            <a:headEnd len="sm" w="sm" type="none"/>
            <a:tailEnd len="sm" w="sm" type="none"/>
          </a:ln>
        </p:spPr>
      </p:cxn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9" name="Shape 669"/>
        <p:cNvGrpSpPr/>
        <p:nvPr/>
      </p:nvGrpSpPr>
      <p:grpSpPr>
        <a:xfrm>
          <a:off x="0" y="0"/>
          <a:ext cx="0" cy="0"/>
          <a:chOff x="0" y="0"/>
          <a:chExt cx="0" cy="0"/>
        </a:xfrm>
      </p:grpSpPr>
      <p:sp>
        <p:nvSpPr>
          <p:cNvPr id="670" name="Google Shape;670;p90"/>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Phase 2: Simplest ML models</a:t>
            </a:r>
            <a:endParaRPr/>
          </a:p>
          <a:p>
            <a:pPr indent="0" lvl="0" marL="0" rtl="0" algn="l">
              <a:spcBef>
                <a:spcPts val="0"/>
              </a:spcBef>
              <a:spcAft>
                <a:spcPts val="0"/>
              </a:spcAft>
              <a:buClr>
                <a:schemeClr val="dk1"/>
              </a:buClr>
              <a:buSzPts val="1100"/>
              <a:buFont typeface="Arial"/>
              <a:buNone/>
            </a:pPr>
            <a:r>
              <a:t/>
            </a:r>
            <a:endParaRPr/>
          </a:p>
          <a:p>
            <a:pPr indent="0" lvl="0" marL="0" rtl="0" algn="ctr">
              <a:spcBef>
                <a:spcPts val="0"/>
              </a:spcBef>
              <a:spcAft>
                <a:spcPts val="0"/>
              </a:spcAft>
              <a:buNone/>
            </a:pPr>
            <a:r>
              <a:t/>
            </a:r>
            <a:endParaRPr/>
          </a:p>
        </p:txBody>
      </p:sp>
      <p:sp>
        <p:nvSpPr>
          <p:cNvPr id="671" name="Google Shape;671;p9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Start with a simple model that allows visibility into its working to:</a:t>
            </a:r>
            <a:endParaRPr/>
          </a:p>
          <a:p>
            <a:pPr indent="-342900" lvl="0" marL="457200" rtl="0" algn="l">
              <a:spcBef>
                <a:spcPts val="1600"/>
              </a:spcBef>
              <a:spcAft>
                <a:spcPts val="0"/>
              </a:spcAft>
              <a:buSzPts val="1800"/>
              <a:buChar char="●"/>
            </a:pPr>
            <a:r>
              <a:rPr lang="en"/>
              <a:t>validate hypothesis</a:t>
            </a:r>
            <a:endParaRPr/>
          </a:p>
          <a:p>
            <a:pPr indent="-342900" lvl="0" marL="457200" rtl="0" algn="l">
              <a:spcBef>
                <a:spcPts val="0"/>
              </a:spcBef>
              <a:spcAft>
                <a:spcPts val="0"/>
              </a:spcAft>
              <a:buSzPts val="1800"/>
              <a:buChar char="●"/>
            </a:pPr>
            <a:r>
              <a:rPr lang="en"/>
              <a:t>validate pipeline</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91"/>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Phase 3: Optimizing simple models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677" name="Google Shape;677;p9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Different objective functions</a:t>
            </a:r>
            <a:endParaRPr/>
          </a:p>
          <a:p>
            <a:pPr indent="-342900" lvl="0" marL="457200" rtl="0" algn="l">
              <a:spcBef>
                <a:spcPts val="0"/>
              </a:spcBef>
              <a:spcAft>
                <a:spcPts val="0"/>
              </a:spcAft>
              <a:buSzPts val="1800"/>
              <a:buChar char="●"/>
            </a:pPr>
            <a:r>
              <a:rPr lang="en"/>
              <a:t>Feature engineering</a:t>
            </a:r>
            <a:endParaRPr/>
          </a:p>
          <a:p>
            <a:pPr indent="-342900" lvl="0" marL="457200" rtl="0" algn="l">
              <a:spcBef>
                <a:spcPts val="0"/>
              </a:spcBef>
              <a:spcAft>
                <a:spcPts val="0"/>
              </a:spcAft>
              <a:buSzPts val="1800"/>
              <a:buChar char="●"/>
            </a:pPr>
            <a:r>
              <a:rPr lang="en"/>
              <a:t>More data</a:t>
            </a:r>
            <a:endParaRPr/>
          </a:p>
          <a:p>
            <a:pPr indent="-342900" lvl="0" marL="457200" rtl="0" algn="l">
              <a:spcBef>
                <a:spcPts val="0"/>
              </a:spcBef>
              <a:spcAft>
                <a:spcPts val="0"/>
              </a:spcAft>
              <a:buSzPts val="1800"/>
              <a:buChar char="●"/>
            </a:pPr>
            <a:r>
              <a:rPr lang="en"/>
              <a:t>Ensembling</a:t>
            </a:r>
            <a:endParaRPr/>
          </a:p>
          <a:p>
            <a:pPr indent="0" lvl="0" marL="0" rtl="0" algn="l">
              <a:spcBef>
                <a:spcPts val="1600"/>
              </a:spcBef>
              <a:spcAft>
                <a:spcPts val="0"/>
              </a:spcAft>
              <a:buClr>
                <a:schemeClr val="dk1"/>
              </a:buClr>
              <a:buSzPts val="1100"/>
              <a:buFont typeface="Arial"/>
              <a:buNone/>
            </a:pPr>
            <a:r>
              <a:t/>
            </a:r>
            <a:endParaRPr/>
          </a:p>
          <a:p>
            <a:pPr indent="0" lvl="0" marL="0" rtl="0" algn="l">
              <a:spcBef>
                <a:spcPts val="1600"/>
              </a:spcBef>
              <a:spcAft>
                <a:spcPts val="1600"/>
              </a:spcAft>
              <a:buNone/>
            </a:pPr>
            <a:r>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p92"/>
          <p:cNvSpPr txBox="1"/>
          <p:nvPr>
            <p:ph type="title"/>
          </p:nvPr>
        </p:nvSpPr>
        <p:spPr>
          <a:xfrm>
            <a:off x="311700" y="331300"/>
            <a:ext cx="85206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Phase 4: Complex ML models</a:t>
            </a:r>
            <a:endParaRPr/>
          </a:p>
        </p:txBody>
      </p:sp>
      <p:pic>
        <p:nvPicPr>
          <p:cNvPr id="683" name="Google Shape;683;p92"/>
          <p:cNvPicPr preferRelativeResize="0"/>
          <p:nvPr/>
        </p:nvPicPr>
        <p:blipFill>
          <a:blip r:embed="rId3">
            <a:alphaModFix/>
          </a:blip>
          <a:stretch>
            <a:fillRect/>
          </a:stretch>
        </p:blipFill>
        <p:spPr>
          <a:xfrm>
            <a:off x="1587050" y="1375675"/>
            <a:ext cx="5969875" cy="2512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1"/>
          <p:cNvPicPr preferRelativeResize="0"/>
          <p:nvPr/>
        </p:nvPicPr>
        <p:blipFill>
          <a:blip r:embed="rId3">
            <a:alphaModFix/>
          </a:blip>
          <a:stretch>
            <a:fillRect/>
          </a:stretch>
        </p:blipFill>
        <p:spPr>
          <a:xfrm>
            <a:off x="929775" y="189675"/>
            <a:ext cx="6843686" cy="4838700"/>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93"/>
          <p:cNvSpPr/>
          <p:nvPr/>
        </p:nvSpPr>
        <p:spPr>
          <a:xfrm>
            <a:off x="6057006" y="779879"/>
            <a:ext cx="2593200" cy="2593200"/>
          </a:xfrm>
          <a:prstGeom prst="ellipse">
            <a:avLst/>
          </a:prstGeom>
          <a:solidFill>
            <a:srgbClr val="74C427"/>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rPr lang="en" sz="2300">
                <a:solidFill>
                  <a:schemeClr val="lt1"/>
                </a:solidFill>
                <a:latin typeface="Nunito"/>
                <a:ea typeface="Nunito"/>
                <a:cs typeface="Nunito"/>
                <a:sym typeface="Nunito"/>
              </a:rPr>
              <a:t>Thank You</a:t>
            </a:r>
            <a:endParaRPr sz="2300">
              <a:solidFill>
                <a:schemeClr val="lt1"/>
              </a:solidFill>
              <a:latin typeface="Nunito"/>
              <a:ea typeface="Nunito"/>
              <a:cs typeface="Nunito"/>
              <a:sym typeface="Nunito"/>
            </a:endParaRPr>
          </a:p>
        </p:txBody>
      </p:sp>
      <p:sp>
        <p:nvSpPr>
          <p:cNvPr id="689" name="Google Shape;689;p93"/>
          <p:cNvSpPr/>
          <p:nvPr/>
        </p:nvSpPr>
        <p:spPr>
          <a:xfrm>
            <a:off x="4593284" y="1330842"/>
            <a:ext cx="1872600" cy="1872600"/>
          </a:xfrm>
          <a:prstGeom prst="ellipse">
            <a:avLst/>
          </a:prstGeom>
          <a:solidFill>
            <a:srgbClr val="007B3B"/>
          </a:solidFill>
          <a:ln>
            <a:noFill/>
          </a:ln>
        </p:spPr>
        <p:txBody>
          <a:bodyPr anchorCtr="0" anchor="b"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sp>
        <p:nvSpPr>
          <p:cNvPr id="690" name="Google Shape;690;p93"/>
          <p:cNvSpPr/>
          <p:nvPr/>
        </p:nvSpPr>
        <p:spPr>
          <a:xfrm>
            <a:off x="5634691" y="2821966"/>
            <a:ext cx="1460100" cy="1460100"/>
          </a:xfrm>
          <a:prstGeom prst="ellipse">
            <a:avLst/>
          </a:prstGeom>
          <a:solidFill>
            <a:srgbClr val="00A651"/>
          </a:solidFill>
          <a:ln>
            <a:noFill/>
          </a:ln>
        </p:spPr>
        <p:txBody>
          <a:bodyPr anchorCtr="0" anchor="b" bIns="34275" lIns="68575" spcFirstLastPara="1" rIns="68575" wrap="square" tIns="34275">
            <a:noAutofit/>
          </a:bodyPr>
          <a:lstStyle/>
          <a:p>
            <a:pPr indent="0" lvl="0" marL="0" marR="0" rtl="0" algn="ctr">
              <a:spcBef>
                <a:spcPts val="0"/>
              </a:spcBef>
              <a:spcAft>
                <a:spcPts val="0"/>
              </a:spcAft>
              <a:buNone/>
            </a:pPr>
            <a:r>
              <a:t/>
            </a:r>
            <a:endParaRPr sz="1000">
              <a:solidFill>
                <a:schemeClr val="lt1"/>
              </a:solidFill>
              <a:latin typeface="Calibri"/>
              <a:ea typeface="Calibri"/>
              <a:cs typeface="Calibri"/>
              <a:sym typeface="Calibri"/>
            </a:endParaRPr>
          </a:p>
        </p:txBody>
      </p:sp>
      <p:pic>
        <p:nvPicPr>
          <p:cNvPr id="691" name="Google Shape;691;p93"/>
          <p:cNvPicPr preferRelativeResize="0"/>
          <p:nvPr/>
        </p:nvPicPr>
        <p:blipFill rotWithShape="1">
          <a:blip r:embed="rId3">
            <a:alphaModFix/>
          </a:blip>
          <a:srcRect b="0" l="0" r="0" t="0"/>
          <a:stretch/>
        </p:blipFill>
        <p:spPr>
          <a:xfrm>
            <a:off x="7038677" y="983053"/>
            <a:ext cx="629707" cy="695578"/>
          </a:xfrm>
          <a:prstGeom prst="rect">
            <a:avLst/>
          </a:prstGeom>
          <a:noFill/>
          <a:ln>
            <a:noFill/>
          </a:ln>
        </p:spPr>
      </p:pic>
      <p:pic>
        <p:nvPicPr>
          <p:cNvPr id="692" name="Google Shape;692;p93"/>
          <p:cNvPicPr preferRelativeResize="0"/>
          <p:nvPr/>
        </p:nvPicPr>
        <p:blipFill rotWithShape="1">
          <a:blip r:embed="rId3">
            <a:alphaModFix/>
          </a:blip>
          <a:srcRect b="0" l="0" r="0" t="0"/>
          <a:stretch/>
        </p:blipFill>
        <p:spPr>
          <a:xfrm>
            <a:off x="5269695" y="1634780"/>
            <a:ext cx="456487" cy="504238"/>
          </a:xfrm>
          <a:prstGeom prst="rect">
            <a:avLst/>
          </a:prstGeom>
          <a:noFill/>
          <a:ln>
            <a:noFill/>
          </a:ln>
        </p:spPr>
      </p:pic>
      <p:pic>
        <p:nvPicPr>
          <p:cNvPr id="693" name="Google Shape;693;p93"/>
          <p:cNvPicPr preferRelativeResize="0"/>
          <p:nvPr/>
        </p:nvPicPr>
        <p:blipFill rotWithShape="1">
          <a:blip r:embed="rId3">
            <a:alphaModFix/>
          </a:blip>
          <a:srcRect b="0" l="0" r="0" t="0"/>
          <a:stretch/>
        </p:blipFill>
        <p:spPr>
          <a:xfrm>
            <a:off x="6196885" y="3053310"/>
            <a:ext cx="335587" cy="370688"/>
          </a:xfrm>
          <a:prstGeom prst="rect">
            <a:avLst/>
          </a:prstGeom>
          <a:noFill/>
          <a:ln>
            <a:noFill/>
          </a:ln>
        </p:spPr>
      </p:pic>
      <p:pic>
        <p:nvPicPr>
          <p:cNvPr id="694" name="Google Shape;694;p93"/>
          <p:cNvPicPr preferRelativeResize="0"/>
          <p:nvPr/>
        </p:nvPicPr>
        <p:blipFill rotWithShape="1">
          <a:blip r:embed="rId4">
            <a:alphaModFix/>
          </a:blip>
          <a:srcRect b="0" l="0" r="0" t="0"/>
          <a:stretch/>
        </p:blipFill>
        <p:spPr>
          <a:xfrm>
            <a:off x="173972" y="4512562"/>
            <a:ext cx="1199285" cy="513979"/>
          </a:xfrm>
          <a:prstGeom prst="rect">
            <a:avLst/>
          </a:prstGeom>
          <a:noFill/>
          <a:ln>
            <a:noFill/>
          </a:ln>
        </p:spPr>
      </p:pic>
      <p:sp>
        <p:nvSpPr>
          <p:cNvPr id="695" name="Google Shape;695;p93"/>
          <p:cNvSpPr txBox="1"/>
          <p:nvPr>
            <p:ph type="title"/>
          </p:nvPr>
        </p:nvSpPr>
        <p:spPr>
          <a:xfrm>
            <a:off x="601342" y="273844"/>
            <a:ext cx="8008500" cy="5661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rgbClr val="079418"/>
              </a:buClr>
              <a:buSzPts val="3300"/>
              <a:buFont typeface="Times New Roman"/>
              <a:buNone/>
            </a:pPr>
            <a:r>
              <a:rPr b="0" lang="en">
                <a:solidFill>
                  <a:srgbClr val="079418"/>
                </a:solidFill>
                <a:latin typeface="Nunito"/>
                <a:ea typeface="Nunito"/>
                <a:cs typeface="Nunito"/>
                <a:sym typeface="Nunito"/>
              </a:rPr>
              <a:t>Questions….?</a:t>
            </a:r>
            <a:endParaRPr b="0">
              <a:latin typeface="Nunito"/>
              <a:ea typeface="Nunito"/>
              <a:cs typeface="Nunito"/>
              <a:sym typeface="Nunito"/>
            </a:endParaRPr>
          </a:p>
        </p:txBody>
      </p:sp>
      <p:pic>
        <p:nvPicPr>
          <p:cNvPr id="696" name="Google Shape;696;p93"/>
          <p:cNvPicPr preferRelativeResize="0"/>
          <p:nvPr/>
        </p:nvPicPr>
        <p:blipFill rotWithShape="1">
          <a:blip r:embed="rId5">
            <a:alphaModFix/>
          </a:blip>
          <a:srcRect b="0" l="2510" r="-2509" t="0"/>
          <a:stretch/>
        </p:blipFill>
        <p:spPr>
          <a:xfrm>
            <a:off x="6795356" y="4632638"/>
            <a:ext cx="2273925" cy="2738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2"/>
          <p:cNvSpPr txBox="1"/>
          <p:nvPr>
            <p:ph type="title"/>
          </p:nvPr>
        </p:nvSpPr>
        <p:spPr>
          <a:xfrm>
            <a:off x="311700" y="403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Supervised Learning</a:t>
            </a:r>
            <a:endParaRPr/>
          </a:p>
        </p:txBody>
      </p:sp>
      <p:pic>
        <p:nvPicPr>
          <p:cNvPr id="106" name="Google Shape;106;p22"/>
          <p:cNvPicPr preferRelativeResize="0"/>
          <p:nvPr/>
        </p:nvPicPr>
        <p:blipFill>
          <a:blip r:embed="rId3">
            <a:alphaModFix/>
          </a:blip>
          <a:stretch>
            <a:fillRect/>
          </a:stretch>
        </p:blipFill>
        <p:spPr>
          <a:xfrm>
            <a:off x="311700" y="1272950"/>
            <a:ext cx="4543401" cy="3212325"/>
          </a:xfrm>
          <a:prstGeom prst="rect">
            <a:avLst/>
          </a:prstGeom>
          <a:noFill/>
          <a:ln>
            <a:noFill/>
          </a:ln>
        </p:spPr>
      </p:pic>
      <p:pic>
        <p:nvPicPr>
          <p:cNvPr id="107" name="Google Shape;107;p22"/>
          <p:cNvPicPr preferRelativeResize="0"/>
          <p:nvPr/>
        </p:nvPicPr>
        <p:blipFill>
          <a:blip r:embed="rId4">
            <a:alphaModFix/>
          </a:blip>
          <a:stretch>
            <a:fillRect/>
          </a:stretch>
        </p:blipFill>
        <p:spPr>
          <a:xfrm>
            <a:off x="4906326" y="1470675"/>
            <a:ext cx="3984100" cy="281688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